
<file path=[Content_Types].xml><?xml version="1.0" encoding="utf-8"?>
<Types xmlns="http://schemas.openxmlformats.org/package/2006/content-types">
  <Default Extension="emf" ContentType="image/x-emf"/>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6" r:id="rId2"/>
    <p:sldId id="301" r:id="rId3"/>
    <p:sldId id="326" r:id="rId4"/>
    <p:sldId id="302" r:id="rId5"/>
    <p:sldId id="303" r:id="rId6"/>
    <p:sldId id="259" r:id="rId7"/>
    <p:sldId id="260" r:id="rId8"/>
    <p:sldId id="261" r:id="rId9"/>
    <p:sldId id="258" r:id="rId10"/>
    <p:sldId id="321" r:id="rId11"/>
    <p:sldId id="322" r:id="rId12"/>
    <p:sldId id="324" r:id="rId13"/>
    <p:sldId id="323" r:id="rId14"/>
    <p:sldId id="325" r:id="rId15"/>
    <p:sldId id="327" r:id="rId16"/>
    <p:sldId id="304" r:id="rId17"/>
    <p:sldId id="277" r:id="rId18"/>
    <p:sldId id="263" r:id="rId19"/>
    <p:sldId id="305" r:id="rId20"/>
    <p:sldId id="306" r:id="rId21"/>
    <p:sldId id="307" r:id="rId22"/>
    <p:sldId id="308" r:id="rId23"/>
    <p:sldId id="309" r:id="rId24"/>
    <p:sldId id="311" r:id="rId25"/>
    <p:sldId id="310" r:id="rId26"/>
    <p:sldId id="312" r:id="rId27"/>
    <p:sldId id="281" r:id="rId28"/>
    <p:sldId id="300" r:id="rId29"/>
    <p:sldId id="313" r:id="rId30"/>
    <p:sldId id="328" r:id="rId31"/>
    <p:sldId id="314" r:id="rId32"/>
    <p:sldId id="290" r:id="rId33"/>
    <p:sldId id="291" r:id="rId34"/>
    <p:sldId id="292" r:id="rId35"/>
    <p:sldId id="293" r:id="rId36"/>
    <p:sldId id="315" r:id="rId37"/>
    <p:sldId id="318" r:id="rId38"/>
    <p:sldId id="316" r:id="rId39"/>
    <p:sldId id="317" r:id="rId40"/>
    <p:sldId id="319" r:id="rId41"/>
    <p:sldId id="320"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AFF"/>
    <a:srgbClr val="000000"/>
    <a:srgbClr val="162AFF"/>
    <a:srgbClr val="FF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94" autoAdjust="0"/>
    <p:restoredTop sz="82381" autoAdjust="0"/>
  </p:normalViewPr>
  <p:slideViewPr>
    <p:cSldViewPr snapToGrid="0">
      <p:cViewPr varScale="1">
        <p:scale>
          <a:sx n="100" d="100"/>
          <a:sy n="100" d="100"/>
        </p:scale>
        <p:origin x="1664" y="16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hdphoto2.wdp>
</file>

<file path=ppt/media/image1.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jpe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2450E9-715D-42D8-9747-C0402EEB663B}" type="datetimeFigureOut">
              <a:rPr lang="en-US" smtClean="0"/>
              <a:t>9/19/21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51C161-4068-4B77-B93E-241C90510927}" type="slidenum">
              <a:rPr lang="en-US" smtClean="0"/>
              <a:t>‹#›</a:t>
            </a:fld>
            <a:endParaRPr lang="en-US"/>
          </a:p>
        </p:txBody>
      </p:sp>
    </p:spTree>
    <p:extLst>
      <p:ext uri="{BB962C8B-B14F-4D97-AF65-F5344CB8AC3E}">
        <p14:creationId xmlns:p14="http://schemas.microsoft.com/office/powerpoint/2010/main" val="2839186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students will probably answer base 2, but that’s really a hindsight-driven statement. Nonetheless, go with it: what is “obvious” about binary numbers?</a:t>
            </a:r>
          </a:p>
          <a:p>
            <a:r>
              <a:rPr lang="en-US" dirty="0"/>
              <a:t>But even if they answer base 10, have them explain why that’s obvious.</a:t>
            </a:r>
          </a:p>
          <a:p>
            <a:r>
              <a:rPr lang="en-US" dirty="0"/>
              <a:t>And if they answer something else, I’m sure there’ll be a good discussion.</a:t>
            </a:r>
          </a:p>
        </p:txBody>
      </p:sp>
      <p:sp>
        <p:nvSpPr>
          <p:cNvPr id="4" name="Slide Number Placeholder 3"/>
          <p:cNvSpPr>
            <a:spLocks noGrp="1"/>
          </p:cNvSpPr>
          <p:nvPr>
            <p:ph type="sldNum" sz="quarter" idx="5"/>
          </p:nvPr>
        </p:nvSpPr>
        <p:spPr/>
        <p:txBody>
          <a:bodyPr/>
          <a:lstStyle/>
          <a:p>
            <a:fld id="{B451C161-4068-4B77-B93E-241C90510927}" type="slidenum">
              <a:rPr lang="en-US" smtClean="0"/>
              <a:t>4</a:t>
            </a:fld>
            <a:endParaRPr lang="en-US"/>
          </a:p>
        </p:txBody>
      </p:sp>
    </p:spTree>
    <p:extLst>
      <p:ext uri="{BB962C8B-B14F-4D97-AF65-F5344CB8AC3E}">
        <p14:creationId xmlns:p14="http://schemas.microsoft.com/office/powerpoint/2010/main" val="528370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25</a:t>
            </a:fld>
            <a:endParaRPr lang="en-US"/>
          </a:p>
        </p:txBody>
      </p:sp>
    </p:spTree>
    <p:extLst>
      <p:ext uri="{BB962C8B-B14F-4D97-AF65-F5344CB8AC3E}">
        <p14:creationId xmlns:p14="http://schemas.microsoft.com/office/powerpoint/2010/main" val="24800930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ASCII table for ASCII character mappings</a:t>
            </a:r>
          </a:p>
        </p:txBody>
      </p:sp>
      <p:sp>
        <p:nvSpPr>
          <p:cNvPr id="4" name="Slide Number Placeholder 3"/>
          <p:cNvSpPr>
            <a:spLocks noGrp="1"/>
          </p:cNvSpPr>
          <p:nvPr>
            <p:ph type="sldNum" sz="quarter" idx="5"/>
          </p:nvPr>
        </p:nvSpPr>
        <p:spPr/>
        <p:txBody>
          <a:bodyPr/>
          <a:lstStyle/>
          <a:p>
            <a:fld id="{B451C161-4068-4B77-B93E-241C90510927}" type="slidenum">
              <a:rPr lang="en-US" smtClean="0"/>
              <a:t>26</a:t>
            </a:fld>
            <a:endParaRPr lang="en-US"/>
          </a:p>
        </p:txBody>
      </p:sp>
    </p:spTree>
    <p:extLst>
      <p:ext uri="{BB962C8B-B14F-4D97-AF65-F5344CB8AC3E}">
        <p14:creationId xmlns:p14="http://schemas.microsoft.com/office/powerpoint/2010/main" val="561732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27</a:t>
            </a:fld>
            <a:endParaRPr lang="en-US"/>
          </a:p>
        </p:txBody>
      </p:sp>
    </p:spTree>
    <p:extLst>
      <p:ext uri="{BB962C8B-B14F-4D97-AF65-F5344CB8AC3E}">
        <p14:creationId xmlns:p14="http://schemas.microsoft.com/office/powerpoint/2010/main" val="13539001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51C161-4068-4B77-B93E-241C90510927}" type="slidenum">
              <a:rPr lang="en-US" smtClean="0"/>
              <a:t>28</a:t>
            </a:fld>
            <a:endParaRPr lang="en-US"/>
          </a:p>
        </p:txBody>
      </p:sp>
    </p:spTree>
    <p:extLst>
      <p:ext uri="{BB962C8B-B14F-4D97-AF65-F5344CB8AC3E}">
        <p14:creationId xmlns:p14="http://schemas.microsoft.com/office/powerpoint/2010/main" val="13248357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29</a:t>
            </a:fld>
            <a:endParaRPr lang="en-US"/>
          </a:p>
        </p:txBody>
      </p:sp>
    </p:spTree>
    <p:extLst>
      <p:ext uri="{BB962C8B-B14F-4D97-AF65-F5344CB8AC3E}">
        <p14:creationId xmlns:p14="http://schemas.microsoft.com/office/powerpoint/2010/main" val="1354546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students take discrete math course before this course. If yours haven’t, you may want to cover these operators – though the logical operators should’ve also been covered in CS1.</a:t>
            </a:r>
          </a:p>
        </p:txBody>
      </p:sp>
      <p:sp>
        <p:nvSpPr>
          <p:cNvPr id="4" name="Slide Number Placeholder 3"/>
          <p:cNvSpPr>
            <a:spLocks noGrp="1"/>
          </p:cNvSpPr>
          <p:nvPr>
            <p:ph type="sldNum" sz="quarter" idx="5"/>
          </p:nvPr>
        </p:nvSpPr>
        <p:spPr/>
        <p:txBody>
          <a:bodyPr/>
          <a:lstStyle/>
          <a:p>
            <a:fld id="{B451C161-4068-4B77-B93E-241C90510927}" type="slidenum">
              <a:rPr lang="en-US" smtClean="0"/>
              <a:t>31</a:t>
            </a:fld>
            <a:endParaRPr lang="en-US"/>
          </a:p>
        </p:txBody>
      </p:sp>
    </p:spTree>
    <p:extLst>
      <p:ext uri="{BB962C8B-B14F-4D97-AF65-F5344CB8AC3E}">
        <p14:creationId xmlns:p14="http://schemas.microsoft.com/office/powerpoint/2010/main" val="3879878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32</a:t>
            </a:fld>
            <a:endParaRPr lang="en-US"/>
          </a:p>
        </p:txBody>
      </p:sp>
    </p:spTree>
    <p:extLst>
      <p:ext uri="{BB962C8B-B14F-4D97-AF65-F5344CB8AC3E}">
        <p14:creationId xmlns:p14="http://schemas.microsoft.com/office/powerpoint/2010/main" val="7925527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34</a:t>
            </a:fld>
            <a:endParaRPr lang="en-US"/>
          </a:p>
        </p:txBody>
      </p:sp>
    </p:spTree>
    <p:extLst>
      <p:ext uri="{BB962C8B-B14F-4D97-AF65-F5344CB8AC3E}">
        <p14:creationId xmlns:p14="http://schemas.microsoft.com/office/powerpoint/2010/main" val="13556659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36</a:t>
            </a:fld>
            <a:endParaRPr lang="en-US"/>
          </a:p>
        </p:txBody>
      </p:sp>
    </p:spTree>
    <p:extLst>
      <p:ext uri="{BB962C8B-B14F-4D97-AF65-F5344CB8AC3E}">
        <p14:creationId xmlns:p14="http://schemas.microsoft.com/office/powerpoint/2010/main" val="41634477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Bitmasks take advantage of Boolean dominance &amp; absorption</a:t>
            </a:r>
          </a:p>
        </p:txBody>
      </p:sp>
      <p:sp>
        <p:nvSpPr>
          <p:cNvPr id="4" name="Slide Number Placeholder 3"/>
          <p:cNvSpPr>
            <a:spLocks noGrp="1"/>
          </p:cNvSpPr>
          <p:nvPr>
            <p:ph type="sldNum" sz="quarter" idx="5"/>
          </p:nvPr>
        </p:nvSpPr>
        <p:spPr/>
        <p:txBody>
          <a:bodyPr/>
          <a:lstStyle/>
          <a:p>
            <a:fld id="{B451C161-4068-4B77-B93E-241C90510927}" type="slidenum">
              <a:rPr lang="en-US" smtClean="0"/>
              <a:t>38</a:t>
            </a:fld>
            <a:endParaRPr lang="en-US"/>
          </a:p>
        </p:txBody>
      </p:sp>
    </p:spTree>
    <p:extLst>
      <p:ext uri="{BB962C8B-B14F-4D97-AF65-F5344CB8AC3E}">
        <p14:creationId xmlns:p14="http://schemas.microsoft.com/office/powerpoint/2010/main" val="10974760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7</a:t>
            </a:fld>
            <a:endParaRPr lang="en-US"/>
          </a:p>
        </p:txBody>
      </p:sp>
    </p:spTree>
    <p:extLst>
      <p:ext uri="{BB962C8B-B14F-4D97-AF65-F5344CB8AC3E}">
        <p14:creationId xmlns:p14="http://schemas.microsoft.com/office/powerpoint/2010/main" val="33504404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though </a:t>
            </a:r>
            <a:r>
              <a:rPr lang="en-US" sz="1200" dirty="0">
                <a:solidFill>
                  <a:srgbClr val="C00000"/>
                </a:solidFill>
                <a:latin typeface="Lucida Console" panose="020B0609040504020204" pitchFamily="49" charset="0"/>
              </a:rPr>
              <a:t>(~foo &amp; 0x20) and !(foo &amp; 0x20) produce different values when bit5 is a 0, they are logically equivalent.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39</a:t>
            </a:fld>
            <a:endParaRPr lang="en-US"/>
          </a:p>
        </p:txBody>
      </p:sp>
    </p:spTree>
    <p:extLst>
      <p:ext uri="{BB962C8B-B14F-4D97-AF65-F5344CB8AC3E}">
        <p14:creationId xmlns:p14="http://schemas.microsoft.com/office/powerpoint/2010/main" val="36539251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example makes use of </a:t>
            </a:r>
            <a:r>
              <a:rPr lang="en-US" dirty="0" err="1"/>
              <a:t>DeMorgan’s</a:t>
            </a:r>
            <a:r>
              <a:rPr lang="en-US" dirty="0"/>
              <a:t> Law</a:t>
            </a:r>
          </a:p>
        </p:txBody>
      </p:sp>
      <p:sp>
        <p:nvSpPr>
          <p:cNvPr id="4" name="Slide Number Placeholder 3"/>
          <p:cNvSpPr>
            <a:spLocks noGrp="1"/>
          </p:cNvSpPr>
          <p:nvPr>
            <p:ph type="sldNum" sz="quarter" idx="5"/>
          </p:nvPr>
        </p:nvSpPr>
        <p:spPr/>
        <p:txBody>
          <a:bodyPr/>
          <a:lstStyle/>
          <a:p>
            <a:fld id="{B451C161-4068-4B77-B93E-241C90510927}" type="slidenum">
              <a:rPr lang="en-US" smtClean="0"/>
              <a:t>40</a:t>
            </a:fld>
            <a:endParaRPr lang="en-US"/>
          </a:p>
        </p:txBody>
      </p:sp>
    </p:spTree>
    <p:extLst>
      <p:ext uri="{BB962C8B-B14F-4D97-AF65-F5344CB8AC3E}">
        <p14:creationId xmlns:p14="http://schemas.microsoft.com/office/powerpoint/2010/main" val="1398674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each byte uses 2 hex digits (because each hex digit represents 4 bits)</a:t>
            </a:r>
          </a:p>
        </p:txBody>
      </p:sp>
      <p:sp>
        <p:nvSpPr>
          <p:cNvPr id="4" name="Slide Number Placeholder 3"/>
          <p:cNvSpPr>
            <a:spLocks noGrp="1"/>
          </p:cNvSpPr>
          <p:nvPr>
            <p:ph type="sldNum" sz="quarter" idx="5"/>
          </p:nvPr>
        </p:nvSpPr>
        <p:spPr/>
        <p:txBody>
          <a:bodyPr/>
          <a:lstStyle/>
          <a:p>
            <a:fld id="{B451C161-4068-4B77-B93E-241C90510927}" type="slidenum">
              <a:rPr lang="en-US" smtClean="0"/>
              <a:t>17</a:t>
            </a:fld>
            <a:endParaRPr lang="en-US"/>
          </a:p>
        </p:txBody>
      </p:sp>
    </p:spTree>
    <p:extLst>
      <p:ext uri="{BB962C8B-B14F-4D97-AF65-F5344CB8AC3E}">
        <p14:creationId xmlns:p14="http://schemas.microsoft.com/office/powerpoint/2010/main" val="342940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Notable exception to “always an exact-integer”: Five 7-bit characters fit in 36-bit word of now-obsolete scientific computers</a:t>
            </a:r>
          </a:p>
          <a:p>
            <a:endParaRPr lang="en-US" dirty="0"/>
          </a:p>
          <a:p>
            <a:r>
              <a:rPr lang="en-US" dirty="0"/>
              <a:t>Notable exception to common assumption that data types are powers-of-two in size: x87’s 10-byte non-754-compliant FP type</a:t>
            </a:r>
          </a:p>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18</a:t>
            </a:fld>
            <a:endParaRPr lang="en-US"/>
          </a:p>
        </p:txBody>
      </p:sp>
    </p:spTree>
    <p:extLst>
      <p:ext uri="{BB962C8B-B14F-4D97-AF65-F5344CB8AC3E}">
        <p14:creationId xmlns:p14="http://schemas.microsoft.com/office/powerpoint/2010/main" val="30079090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too many 16-bit CPUs in use today.</a:t>
            </a:r>
          </a:p>
          <a:p>
            <a:endParaRPr lang="en-US" dirty="0"/>
          </a:p>
          <a:p>
            <a:r>
              <a:rPr lang="en-US" dirty="0"/>
              <a:t>MPUs tend to be 64 bit (e.g., modern Intel &amp; AMD x86, ARM Cortex-A in Raspberry Pi 3-4, Apple M1), occasionally 32 bit (e.g., ARM Cortex-A in Raspberry Pi 1-2 &amp; </a:t>
            </a:r>
            <a:r>
              <a:rPr lang="en-US" dirty="0" err="1"/>
              <a:t>Terasic</a:t>
            </a:r>
            <a:r>
              <a:rPr lang="en-US" dirty="0"/>
              <a:t> Altera DE10, Altera </a:t>
            </a:r>
            <a:r>
              <a:rPr lang="en-US" dirty="0" err="1"/>
              <a:t>Nios</a:t>
            </a:r>
            <a:r>
              <a:rPr lang="en-US" dirty="0"/>
              <a:t> II FPGA-based processor)</a:t>
            </a:r>
          </a:p>
          <a:p>
            <a:endParaRPr lang="en-US" dirty="0"/>
          </a:p>
          <a:p>
            <a:r>
              <a:rPr lang="en-US" dirty="0"/>
              <a:t>MCUs tend to be 8 bit (e.g., ATK in most Arduinos) or 32 bit (ARM Cortex-M in Arduino Due or Raspberry Pi Pico)</a:t>
            </a:r>
          </a:p>
          <a:p>
            <a:endParaRPr lang="en-US" dirty="0"/>
          </a:p>
          <a:p>
            <a:r>
              <a:rPr lang="en-US" dirty="0"/>
              <a:t>x86 long double is a 10-byte FP type that pre-dates FP standard (chap4) and doesn’t comply with it. For performance reasons (chap6), it gets padded-out to 12 bytes on IA32 and 16 bytes on x86-64.</a:t>
            </a:r>
          </a:p>
          <a:p>
            <a:endParaRPr lang="en-US" dirty="0"/>
          </a:p>
          <a:p>
            <a:r>
              <a:rPr lang="en-US" dirty="0"/>
              <a:t>uint8_t, </a:t>
            </a:r>
            <a:r>
              <a:rPr lang="en-US" dirty="0" err="1"/>
              <a:t>etc</a:t>
            </a:r>
            <a:r>
              <a:rPr lang="en-US" dirty="0"/>
              <a:t>, are defined in </a:t>
            </a:r>
            <a:r>
              <a:rPr lang="en-US" dirty="0" err="1"/>
              <a:t>stdint.h</a:t>
            </a:r>
            <a:r>
              <a:rPr lang="en-US" dirty="0"/>
              <a:t>, introduced in 1999 C standard. Rarely used except as bit vectors.</a:t>
            </a:r>
          </a:p>
        </p:txBody>
      </p:sp>
      <p:sp>
        <p:nvSpPr>
          <p:cNvPr id="4" name="Slide Number Placeholder 3"/>
          <p:cNvSpPr>
            <a:spLocks noGrp="1"/>
          </p:cNvSpPr>
          <p:nvPr>
            <p:ph type="sldNum" sz="quarter" idx="5"/>
          </p:nvPr>
        </p:nvSpPr>
        <p:spPr/>
        <p:txBody>
          <a:bodyPr/>
          <a:lstStyle/>
          <a:p>
            <a:fld id="{B451C161-4068-4B77-B93E-241C90510927}" type="slidenum">
              <a:rPr lang="en-US" smtClean="0"/>
              <a:t>19</a:t>
            </a:fld>
            <a:endParaRPr lang="en-US"/>
          </a:p>
        </p:txBody>
      </p:sp>
    </p:spTree>
    <p:extLst>
      <p:ext uri="{BB962C8B-B14F-4D97-AF65-F5344CB8AC3E}">
        <p14:creationId xmlns:p14="http://schemas.microsoft.com/office/powerpoint/2010/main" val="38480463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Strictly speaking, ARM is “bi-endian,” but it defaults to </a:t>
            </a:r>
            <a:r>
              <a:rPr lang="en-US"/>
              <a:t>little endian.</a:t>
            </a:r>
            <a:endParaRPr lang="en-US" dirty="0"/>
          </a:p>
          <a:p>
            <a:endParaRPr lang="en-US" dirty="0"/>
          </a:p>
          <a:p>
            <a:r>
              <a:rPr lang="en-US" dirty="0"/>
              <a:t>Opportunity to point out value of using hexadecimal. In binary,</a:t>
            </a:r>
          </a:p>
          <a:p>
            <a:r>
              <a:rPr lang="en-US" dirty="0" err="1"/>
              <a:t>i</a:t>
            </a:r>
            <a:r>
              <a:rPr lang="en-US" dirty="0"/>
              <a:t> = 0b00010010001101000101011001111000</a:t>
            </a:r>
          </a:p>
          <a:p>
            <a:endParaRPr lang="en-US" dirty="0"/>
          </a:p>
          <a:p>
            <a:r>
              <a:rPr lang="en-US" dirty="0"/>
              <a:t>Opportunity to remind students that &amp;</a:t>
            </a:r>
            <a:r>
              <a:rPr lang="en-US" dirty="0" err="1"/>
              <a:t>i</a:t>
            </a:r>
            <a:r>
              <a:rPr lang="en-US" dirty="0"/>
              <a:t> creates a pointer to </a:t>
            </a:r>
            <a:r>
              <a:rPr lang="en-US" dirty="0" err="1"/>
              <a:t>i</a:t>
            </a:r>
            <a:r>
              <a:rPr lang="en-US" dirty="0"/>
              <a:t>. A pointer is a variable that contains a memory address – in this case, it contains the address of </a:t>
            </a:r>
            <a:r>
              <a:rPr lang="en-US" dirty="0" err="1"/>
              <a:t>i</a:t>
            </a:r>
            <a:r>
              <a:rPr lang="en-US" dirty="0"/>
              <a:t>. The pointer </a:t>
            </a:r>
            <a:r>
              <a:rPr lang="en-US" i="1" dirty="0"/>
              <a:t>points to</a:t>
            </a:r>
            <a:r>
              <a:rPr lang="en-US" i="0" dirty="0"/>
              <a:t> </a:t>
            </a:r>
            <a:r>
              <a:rPr lang="en-US" i="0" dirty="0" err="1"/>
              <a:t>i</a:t>
            </a:r>
            <a:r>
              <a:rPr lang="en-US" i="0" dirty="0"/>
              <a:t>.</a:t>
            </a:r>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21</a:t>
            </a:fld>
            <a:endParaRPr lang="en-US"/>
          </a:p>
        </p:txBody>
      </p:sp>
    </p:spTree>
    <p:extLst>
      <p:ext uri="{BB962C8B-B14F-4D97-AF65-F5344CB8AC3E}">
        <p14:creationId xmlns:p14="http://schemas.microsoft.com/office/powerpoint/2010/main" val="29972184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left: LSB (0xEF) is at lowest address (0x7FFEE05B28E0)</a:t>
            </a:r>
          </a:p>
          <a:p>
            <a:r>
              <a:rPr lang="en-US" dirty="0"/>
              <a:t>On right: LSB is in the higher-order byte</a:t>
            </a:r>
          </a:p>
          <a:p>
            <a:endParaRPr lang="en-US" dirty="0"/>
          </a:p>
          <a:p>
            <a:r>
              <a:rPr lang="en-US" dirty="0"/>
              <a:t>Consider doing this as a live demo</a:t>
            </a:r>
          </a:p>
        </p:txBody>
      </p:sp>
      <p:sp>
        <p:nvSpPr>
          <p:cNvPr id="4" name="Slide Number Placeholder 3"/>
          <p:cNvSpPr>
            <a:spLocks noGrp="1"/>
          </p:cNvSpPr>
          <p:nvPr>
            <p:ph type="sldNum" sz="quarter" idx="5"/>
          </p:nvPr>
        </p:nvSpPr>
        <p:spPr/>
        <p:txBody>
          <a:bodyPr/>
          <a:lstStyle/>
          <a:p>
            <a:fld id="{B451C161-4068-4B77-B93E-241C90510927}" type="slidenum">
              <a:rPr lang="en-US" smtClean="0"/>
              <a:t>22</a:t>
            </a:fld>
            <a:endParaRPr lang="en-US"/>
          </a:p>
        </p:txBody>
      </p:sp>
    </p:spTree>
    <p:extLst>
      <p:ext uri="{BB962C8B-B14F-4D97-AF65-F5344CB8AC3E}">
        <p14:creationId xmlns:p14="http://schemas.microsoft.com/office/powerpoint/2010/main" val="1936424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23</a:t>
            </a:fld>
            <a:endParaRPr lang="en-US"/>
          </a:p>
        </p:txBody>
      </p:sp>
    </p:spTree>
    <p:extLst>
      <p:ext uri="{BB962C8B-B14F-4D97-AF65-F5344CB8AC3E}">
        <p14:creationId xmlns:p14="http://schemas.microsoft.com/office/powerpoint/2010/main" val="3179101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51C161-4068-4B77-B93E-241C90510927}" type="slidenum">
              <a:rPr lang="en-US" smtClean="0"/>
              <a:t>24</a:t>
            </a:fld>
            <a:endParaRPr lang="en-US"/>
          </a:p>
        </p:txBody>
      </p:sp>
    </p:spTree>
    <p:extLst>
      <p:ext uri="{BB962C8B-B14F-4D97-AF65-F5344CB8AC3E}">
        <p14:creationId xmlns:p14="http://schemas.microsoft.com/office/powerpoint/2010/main" val="11814242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1DFADBA-712E-3F43-A12A-1B444B85F865}"/>
              </a:ext>
            </a:extLst>
          </p:cNvPr>
          <p:cNvSpPr/>
          <p:nvPr userDrawn="1"/>
        </p:nvSpPr>
        <p:spPr>
          <a:xfrm>
            <a:off x="0" y="0"/>
            <a:ext cx="12192000" cy="68580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8610600" cy="4071937"/>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nchor="b"/>
          <a:lstStyle>
            <a:lvl1pPr algn="ctr">
              <a:defRPr sz="6000">
                <a:ln w="3175">
                  <a:noFill/>
                </a:ln>
                <a:solidFill>
                  <a:srgbClr val="FFFF00"/>
                </a:solidFill>
              </a:defRPr>
            </a:lvl1pPr>
          </a:lstStyle>
          <a:p>
            <a:r>
              <a:rPr lang="en-US" dirty="0"/>
              <a:t>Click to edit Master title style</a:t>
            </a:r>
          </a:p>
        </p:txBody>
      </p:sp>
      <p:sp>
        <p:nvSpPr>
          <p:cNvPr id="3" name="Subtitle 2"/>
          <p:cNvSpPr>
            <a:spLocks noGrp="1"/>
          </p:cNvSpPr>
          <p:nvPr>
            <p:ph type="subTitle" idx="1"/>
          </p:nvPr>
        </p:nvSpPr>
        <p:spPr>
          <a:xfrm>
            <a:off x="0" y="4071938"/>
            <a:ext cx="8610600" cy="2786062"/>
          </a:xfrm>
          <a:gradFill flip="none" rotWithShape="1">
            <a:gsLst>
              <a:gs pos="0">
                <a:schemeClr val="tx1">
                  <a:alpha val="50000"/>
                </a:schemeClr>
              </a:gs>
              <a:gs pos="91000">
                <a:schemeClr val="tx1">
                  <a:alpha val="33000"/>
                </a:schemeClr>
              </a:gs>
              <a:gs pos="95000">
                <a:schemeClr val="tx1">
                  <a:alpha val="17000"/>
                </a:schemeClr>
              </a:gs>
              <a:gs pos="100000">
                <a:schemeClr val="tx1">
                  <a:alpha val="0"/>
                </a:schemeClr>
              </a:gs>
            </a:gsLst>
            <a:lin ang="0" scaled="1"/>
            <a:tileRect/>
          </a:gradFill>
        </p:spPr>
        <p:txBody>
          <a:bodyPr/>
          <a:lstStyle>
            <a:lvl1pPr marL="0" indent="0" algn="ctr">
              <a:buNone/>
              <a:defRPr sz="2400">
                <a:ln w="3175">
                  <a:noFill/>
                </a:ln>
                <a:solidFill>
                  <a:srgbClr val="FFFF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59E6F902-31B0-C749-B955-5A3E4D8260BA}" type="datetime1">
              <a:rPr lang="en-US" smtClean="0"/>
              <a:t>9/19/21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dirty="0"/>
          </a:p>
        </p:txBody>
      </p:sp>
    </p:spTree>
    <p:extLst>
      <p:ext uri="{BB962C8B-B14F-4D97-AF65-F5344CB8AC3E}">
        <p14:creationId xmlns:p14="http://schemas.microsoft.com/office/powerpoint/2010/main" val="3163817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F23D98-3510-7245-86CD-59E60D1657F9}" type="datetime1">
              <a:rPr lang="en-US" smtClean="0"/>
              <a:t>9/19/21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hasCustomPrompt="1"/>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86902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D8206BE-5D01-FA41-ABE9-9B7F427A5246}"/>
              </a:ext>
            </a:extLst>
          </p:cNvPr>
          <p:cNvSpPr/>
          <p:nvPr userDrawn="1"/>
        </p:nvSpPr>
        <p:spPr>
          <a:xfrm>
            <a:off x="0" y="13494"/>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A60795-CD8B-0C46-9C18-B135FED2187D}"/>
              </a:ext>
            </a:extLst>
          </p:cNvPr>
          <p:cNvSpPr/>
          <p:nvPr userDrawn="1"/>
        </p:nvSpPr>
        <p:spPr>
          <a:xfrm>
            <a:off x="0" y="0"/>
            <a:ext cx="12192000" cy="6858000"/>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3EAFC5AE-625B-5448-A323-7375037ACA0A}" type="datetime1">
              <a:rPr lang="en-US" smtClean="0"/>
              <a:t>9/19/21</a:t>
            </a:fld>
            <a:endParaRPr lang="en-US"/>
          </a:p>
        </p:txBody>
      </p:sp>
      <p:sp>
        <p:nvSpPr>
          <p:cNvPr id="5" name="Footer Placeholder 4"/>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p:cNvSpPr>
            <a:spLocks noGrp="1"/>
          </p:cNvSpPr>
          <p:nvPr>
            <p:ph type="sldNum" sz="quarter" idx="12"/>
          </p:nvPr>
        </p:nvSpPr>
        <p:spPr/>
        <p:txBody>
          <a:bodyPr/>
          <a:lstStyle/>
          <a:p>
            <a:fld id="{B30C84D9-7A41-4FEB-892B-80917372DB87}" type="slidenum">
              <a:rPr lang="en-US" smtClean="0"/>
              <a:t>‹#›</a:t>
            </a:fld>
            <a:endParaRPr lang="en-US"/>
          </a:p>
        </p:txBody>
      </p:sp>
      <p:sp>
        <p:nvSpPr>
          <p:cNvPr id="9" name="Title 1">
            <a:extLst>
              <a:ext uri="{FF2B5EF4-FFF2-40B4-BE49-F238E27FC236}">
                <a16:creationId xmlns:a16="http://schemas.microsoft.com/office/drawing/2014/main" id="{03BEE9C2-B2AF-F143-BFC2-3FD799595814}"/>
              </a:ext>
            </a:extLst>
          </p:cNvPr>
          <p:cNvSpPr>
            <a:spLocks noGrp="1"/>
          </p:cNvSpPr>
          <p:nvPr>
            <p:ph type="title"/>
          </p:nvPr>
        </p:nvSpPr>
        <p:spPr>
          <a:xfrm>
            <a:off x="831850" y="1709738"/>
            <a:ext cx="10515600" cy="2852737"/>
          </a:xfrm>
        </p:spPr>
        <p:txBody>
          <a:bodyPr anchor="b"/>
          <a:lstStyle>
            <a:lvl1pPr>
              <a:defRPr sz="6000">
                <a:solidFill>
                  <a:srgbClr val="FFFF00"/>
                </a:solidFill>
              </a:defRPr>
            </a:lvl1pPr>
          </a:lstStyle>
          <a:p>
            <a:r>
              <a:rPr lang="en-US" dirty="0"/>
              <a:t>Click to edit Master title style</a:t>
            </a:r>
          </a:p>
        </p:txBody>
      </p:sp>
      <p:sp>
        <p:nvSpPr>
          <p:cNvPr id="10" name="Text Placeholder 2">
            <a:extLst>
              <a:ext uri="{FF2B5EF4-FFF2-40B4-BE49-F238E27FC236}">
                <a16:creationId xmlns:a16="http://schemas.microsoft.com/office/drawing/2014/main" id="{72AAA040-09B0-484D-8238-5A562BE40FAE}"/>
              </a:ext>
            </a:extLst>
          </p:cNvPr>
          <p:cNvSpPr>
            <a:spLocks noGrp="1"/>
          </p:cNvSpPr>
          <p:nvPr>
            <p:ph type="body" idx="1" hasCustomPrompt="1"/>
          </p:nvPr>
        </p:nvSpPr>
        <p:spPr>
          <a:xfrm>
            <a:off x="831850" y="4589463"/>
            <a:ext cx="10515600" cy="1500187"/>
          </a:xfrm>
        </p:spPr>
        <p:txBody>
          <a:bodyPr/>
          <a:lstStyle>
            <a:lvl1pPr marL="0" indent="0">
              <a:buNone/>
              <a:defRPr sz="2400">
                <a:solidFill>
                  <a:srgbClr val="FFFF0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72183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D7DC098-65A3-4C4E-B095-AF27D03BB041}" type="datetime1">
              <a:rPr lang="en-US" smtClean="0"/>
              <a:t>9/19/21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767186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7690363-2B5E-EF47-A323-2A6A6AC3C0A6}" type="datetime1">
              <a:rPr lang="en-US" smtClean="0"/>
              <a:t>9/19/21</a:t>
            </a:fld>
            <a:endParaRPr lang="en-US"/>
          </a:p>
        </p:txBody>
      </p:sp>
      <p:sp>
        <p:nvSpPr>
          <p:cNvPr id="8" name="Footer Placeholder 7"/>
          <p:cNvSpPr>
            <a:spLocks noGrp="1"/>
          </p:cNvSpPr>
          <p:nvPr>
            <p:ph type="ftr" sz="quarter" idx="11"/>
          </p:nvPr>
        </p:nvSpPr>
        <p:spPr/>
        <p:txBody>
          <a:bodyPr/>
          <a:lstStyle/>
          <a:p>
            <a:r>
              <a:rPr lang="en-US"/>
              <a:t>Programming at the Hardware/Software Interface</a:t>
            </a:r>
            <a:endParaRPr lang="en-US" dirty="0"/>
          </a:p>
        </p:txBody>
      </p:sp>
      <p:sp>
        <p:nvSpPr>
          <p:cNvPr id="9" name="Slide Number Placeholder 8"/>
          <p:cNvSpPr>
            <a:spLocks noGrp="1"/>
          </p:cNvSpPr>
          <p:nvPr>
            <p:ph type="sldNum" sz="quarter" idx="12"/>
          </p:nvPr>
        </p:nvSpPr>
        <p:spPr/>
        <p:txBody>
          <a:bodyPr/>
          <a:lstStyle/>
          <a:p>
            <a:fld id="{B30C84D9-7A41-4FEB-892B-80917372DB87}" type="slidenum">
              <a:rPr lang="en-US" smtClean="0"/>
              <a:t>‹#›</a:t>
            </a:fld>
            <a:endParaRPr lang="en-US"/>
          </a:p>
        </p:txBody>
      </p:sp>
      <p:sp>
        <p:nvSpPr>
          <p:cNvPr id="10"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167181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BCE32E-CD4C-2645-AF16-A48AEDD1FD4A}" type="datetime1">
              <a:rPr lang="en-US" smtClean="0"/>
              <a:t>9/19/21</a:t>
            </a:fld>
            <a:endParaRPr lang="en-US"/>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a:t>
            </a:fld>
            <a:endParaRPr lang="en-US"/>
          </a:p>
        </p:txBody>
      </p:sp>
      <p:sp>
        <p:nvSpPr>
          <p:cNvPr id="6"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35615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E1833B-C2DE-EF47-B853-9071570580B9}" type="datetime1">
              <a:rPr lang="en-US" smtClean="0"/>
              <a:t>9/19/21</a:t>
            </a:fld>
            <a:endParaRPr lang="en-US"/>
          </a:p>
        </p:txBody>
      </p:sp>
      <p:sp>
        <p:nvSpPr>
          <p:cNvPr id="3" name="Footer Placeholder 2"/>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p:cNvSpPr>
            <a:spLocks noGrp="1"/>
          </p:cNvSpPr>
          <p:nvPr>
            <p:ph type="sldNum" sz="quarter" idx="12"/>
          </p:nvPr>
        </p:nvSpPr>
        <p:spPr/>
        <p:txBody>
          <a:bodyPr/>
          <a:lstStyle/>
          <a:p>
            <a:fld id="{B30C84D9-7A41-4FEB-892B-80917372DB87}" type="slidenum">
              <a:rPr lang="en-US" smtClean="0"/>
              <a:t>‹#›</a:t>
            </a:fld>
            <a:endParaRPr lang="en-US"/>
          </a:p>
        </p:txBody>
      </p:sp>
      <p:sp>
        <p:nvSpPr>
          <p:cNvPr id="5"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3038240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F1707C-5FA0-3C4B-BD19-4F2693455920}" type="datetime1">
              <a:rPr lang="en-US" smtClean="0"/>
              <a:t>9/19/21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3048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5F269E-5328-244F-B514-1780FC037411}" type="datetime1">
              <a:rPr lang="en-US" smtClean="0"/>
              <a:t>9/19/21</a:t>
            </a:fld>
            <a:endParaRPr lang="en-US"/>
          </a:p>
        </p:txBody>
      </p:sp>
      <p:sp>
        <p:nvSpPr>
          <p:cNvPr id="6" name="Footer Placeholder 5"/>
          <p:cNvSpPr>
            <a:spLocks noGrp="1"/>
          </p:cNvSpPr>
          <p:nvPr>
            <p:ph type="ftr" sz="quarter" idx="11"/>
          </p:nvPr>
        </p:nvSpPr>
        <p:spPr/>
        <p:txBody>
          <a:bodyPr/>
          <a:lstStyle/>
          <a:p>
            <a:r>
              <a:rPr lang="en-US"/>
              <a:t>Programming at the Hardware/Software Interface</a:t>
            </a:r>
            <a:endParaRPr lang="en-US" dirty="0"/>
          </a:p>
        </p:txBody>
      </p:sp>
      <p:sp>
        <p:nvSpPr>
          <p:cNvPr id="7" name="Slide Number Placeholder 6"/>
          <p:cNvSpPr>
            <a:spLocks noGrp="1"/>
          </p:cNvSpPr>
          <p:nvPr>
            <p:ph type="sldNum" sz="quarter" idx="12"/>
          </p:nvPr>
        </p:nvSpPr>
        <p:spPr/>
        <p:txBody>
          <a:bodyPr/>
          <a:lstStyle/>
          <a:p>
            <a:fld id="{B30C84D9-7A41-4FEB-892B-80917372DB87}" type="slidenum">
              <a:rPr lang="en-US" smtClean="0"/>
              <a:t>‹#›</a:t>
            </a:fld>
            <a:endParaRPr lang="en-US"/>
          </a:p>
        </p:txBody>
      </p:sp>
      <p:sp>
        <p:nvSpPr>
          <p:cNvPr id="8" name="Text Placeholder 7"/>
          <p:cNvSpPr>
            <a:spLocks noGrp="1"/>
          </p:cNvSpPr>
          <p:nvPr>
            <p:ph type="body" sz="quarter" idx="13"/>
          </p:nvPr>
        </p:nvSpPr>
        <p:spPr>
          <a:xfrm rot="16200000">
            <a:off x="-2229811" y="4259137"/>
            <a:ext cx="4828674" cy="369052"/>
          </a:xfrm>
        </p:spPr>
        <p:txBody>
          <a:bodyPr>
            <a:norm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2669536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B5C25B9-E38B-C74E-B431-6B4ABD1C4B0C}"/>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1FA73B-F4EC-5B4A-A1A1-72F87C8885C3}"/>
              </a:ext>
            </a:extLst>
          </p:cNvPr>
          <p:cNvSpPr/>
          <p:nvPr userDrawn="1"/>
        </p:nvSpPr>
        <p:spPr>
          <a:xfrm>
            <a:off x="0" y="0"/>
            <a:ext cx="12192000" cy="6858000"/>
          </a:xfrm>
          <a:prstGeom prst="rect">
            <a:avLst/>
          </a:prstGeom>
          <a:blipFill dpi="0" rotWithShape="1">
            <a:blip r:embed="rId11">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65CC9DB8-CF56-BA44-AFB1-49C518FAE1B2}"/>
              </a:ext>
            </a:extLst>
          </p:cNvPr>
          <p:cNvSpPr/>
          <p:nvPr userDrawn="1"/>
        </p:nvSpPr>
        <p:spPr>
          <a:xfrm>
            <a:off x="0" y="0"/>
            <a:ext cx="12192000" cy="6857999"/>
          </a:xfrm>
          <a:prstGeom prst="roundRect">
            <a:avLst>
              <a:gd name="adj" fmla="val 4815"/>
            </a:avLst>
          </a:prstGeom>
          <a:gradFill flip="none" rotWithShape="1">
            <a:gsLst>
              <a:gs pos="85000">
                <a:srgbClr val="162AFF">
                  <a:lumMod val="10000"/>
                  <a:lumOff val="90000"/>
                </a:srgbClr>
              </a:gs>
              <a:gs pos="90000">
                <a:srgbClr val="162AFF">
                  <a:lumMod val="10000"/>
                  <a:lumOff val="90000"/>
                  <a:alpha val="75000"/>
                </a:srgbClr>
              </a:gs>
              <a:gs pos="100000">
                <a:srgbClr val="162A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2060"/>
                </a:solidFill>
              </a:defRPr>
            </a:lvl1pPr>
          </a:lstStyle>
          <a:p>
            <a:fld id="{46C38DEB-2EDB-D742-8978-732BE86CF6BF}" type="datetime1">
              <a:rPr lang="en-US" smtClean="0"/>
              <a:t>9/19/21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2060"/>
                </a:solidFill>
              </a:defRPr>
            </a:lvl1pPr>
          </a:lstStyle>
          <a:p>
            <a:r>
              <a:rPr lang="en-US">
                <a:solidFill>
                  <a:srgbClr val="002060"/>
                </a:solidFill>
              </a:rPr>
              <a:t>Programming at the Hardware/Software Interface</a:t>
            </a:r>
            <a:endParaRPr lang="en-US" dirty="0">
              <a:solidFill>
                <a:srgbClr val="002060"/>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2060"/>
                </a:solidFill>
              </a:defRPr>
            </a:lvl1pPr>
          </a:lstStyle>
          <a:p>
            <a:fld id="{B30C84D9-7A41-4FEB-892B-80917372DB87}" type="slidenum">
              <a:rPr lang="en-US" smtClean="0"/>
              <a:pPr/>
              <a:t>‹#›</a:t>
            </a:fld>
            <a:endParaRPr lang="en-US"/>
          </a:p>
        </p:txBody>
      </p:sp>
    </p:spTree>
    <p:extLst>
      <p:ext uri="{BB962C8B-B14F-4D97-AF65-F5344CB8AC3E}">
        <p14:creationId xmlns:p14="http://schemas.microsoft.com/office/powerpoint/2010/main" val="13774840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hyperlink" Target="https://www.greatriverlearning.com/product-details/1846" TargetMode="External"/><Relationship Id="rId5" Type="http://schemas.openxmlformats.org/officeDocument/2006/relationships/hyperlink" Target="https://github.com/PHSI-supplements/slides" TargetMode="External"/><Relationship Id="rId4" Type="http://schemas.openxmlformats.org/officeDocument/2006/relationships/hyperlink" Target="mailto:bohn@unl.edu"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5.png"/><Relationship Id="rId11"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image" Target="../media/image7.jpeg"/><Relationship Id="rId4" Type="http://schemas.openxmlformats.org/officeDocument/2006/relationships/notesSlide" Target="../notesSlides/notesSlide2.xml"/><Relationship Id="rId9" Type="http://schemas.microsoft.com/office/2007/relationships/hdphoto" Target="../media/hdphoto2.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Representing Data</a:t>
            </a:r>
          </a:p>
        </p:txBody>
      </p:sp>
      <p:sp>
        <p:nvSpPr>
          <p:cNvPr id="3" name="Subtitle 2"/>
          <p:cNvSpPr>
            <a:spLocks noGrp="1"/>
          </p:cNvSpPr>
          <p:nvPr>
            <p:ph type="subTitle" idx="1"/>
          </p:nvPr>
        </p:nvSpPr>
        <p:spPr/>
        <p:txBody>
          <a:bodyPr/>
          <a:lstStyle/>
          <a:p>
            <a:r>
              <a:rPr lang="en-US" dirty="0"/>
              <a:t>Programming at the Hardware/Software Interface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p:cNvSpPr>
            <a:spLocks noGrp="1"/>
          </p:cNvSpPr>
          <p:nvPr>
            <p:ph type="sldNum" sz="quarter" idx="12"/>
          </p:nvPr>
        </p:nvSpPr>
        <p:spPr/>
        <p:txBody>
          <a:bodyPr/>
          <a:lstStyle/>
          <a:p>
            <a:fld id="{B30C84D9-7A41-4FEB-892B-80917372DB87}" type="slidenum">
              <a:rPr lang="en-US" smtClean="0"/>
              <a:t>1</a:t>
            </a:fld>
            <a:endParaRPr lang="en-US"/>
          </a:p>
        </p:txBody>
      </p:sp>
    </p:spTree>
    <p:extLst>
      <p:ext uri="{BB962C8B-B14F-4D97-AF65-F5344CB8AC3E}">
        <p14:creationId xmlns:p14="http://schemas.microsoft.com/office/powerpoint/2010/main" val="407040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DD39D-D206-284C-8424-9E19EB28288B}"/>
              </a:ext>
            </a:extLst>
          </p:cNvPr>
          <p:cNvSpPr>
            <a:spLocks noGrp="1"/>
          </p:cNvSpPr>
          <p:nvPr>
            <p:ph type="title"/>
          </p:nvPr>
        </p:nvSpPr>
        <p:spPr/>
        <p:txBody>
          <a:bodyPr/>
          <a:lstStyle/>
          <a:p>
            <a:r>
              <a:rPr lang="en-US" dirty="0"/>
              <a:t>Radix Conversions:</a:t>
            </a:r>
            <a:br>
              <a:rPr lang="en-US" dirty="0"/>
            </a:br>
            <a:r>
              <a:rPr lang="en-US" dirty="0"/>
              <a:t>Binary to Hex, Hex to Binary</a:t>
            </a:r>
          </a:p>
        </p:txBody>
      </p:sp>
      <p:sp>
        <p:nvSpPr>
          <p:cNvPr id="3" name="Content Placeholder 2">
            <a:extLst>
              <a:ext uri="{FF2B5EF4-FFF2-40B4-BE49-F238E27FC236}">
                <a16:creationId xmlns:a16="http://schemas.microsoft.com/office/drawing/2014/main" id="{8B5ECDAC-BE8B-BF48-8428-7BE561DA2D46}"/>
              </a:ext>
            </a:extLst>
          </p:cNvPr>
          <p:cNvSpPr>
            <a:spLocks noGrp="1"/>
          </p:cNvSpPr>
          <p:nvPr>
            <p:ph idx="1"/>
          </p:nvPr>
        </p:nvSpPr>
        <p:spPr/>
        <p:txBody>
          <a:bodyPr/>
          <a:lstStyle/>
          <a:p>
            <a:r>
              <a:rPr lang="en-US" dirty="0"/>
              <a:t>Hexadecimal to Binary</a:t>
            </a:r>
          </a:p>
          <a:p>
            <a:pPr lvl="1"/>
            <a:r>
              <a:rPr lang="en-US" dirty="0"/>
              <a:t>Replace hex-digit with corresponding four bits</a:t>
            </a:r>
          </a:p>
          <a:p>
            <a:endParaRPr lang="en-US" dirty="0"/>
          </a:p>
          <a:p>
            <a:endParaRPr lang="en-US" dirty="0"/>
          </a:p>
          <a:p>
            <a:r>
              <a:rPr lang="en-US" dirty="0"/>
              <a:t>Binary to Hexadecimal</a:t>
            </a:r>
          </a:p>
          <a:p>
            <a:pPr lvl="1"/>
            <a:r>
              <a:rPr lang="en-US" dirty="0"/>
              <a:t>Separate bits into quartets starting with LSB</a:t>
            </a:r>
          </a:p>
          <a:p>
            <a:pPr lvl="1"/>
            <a:r>
              <a:rPr lang="en-US" dirty="0"/>
              <a:t>Replace each quartet with corresponding hex-digit</a:t>
            </a:r>
          </a:p>
          <a:p>
            <a:endParaRPr lang="en-US" dirty="0"/>
          </a:p>
          <a:p>
            <a:endParaRPr lang="en-US" dirty="0"/>
          </a:p>
          <a:p>
            <a:endParaRPr lang="en-US" dirty="0"/>
          </a:p>
        </p:txBody>
      </p:sp>
      <p:sp>
        <p:nvSpPr>
          <p:cNvPr id="4" name="Footer Placeholder 3">
            <a:extLst>
              <a:ext uri="{FF2B5EF4-FFF2-40B4-BE49-F238E27FC236}">
                <a16:creationId xmlns:a16="http://schemas.microsoft.com/office/drawing/2014/main" id="{9E2C4978-B713-6646-A8F4-CD055FD72615}"/>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BC0661C8-4EE8-FF41-AB3B-04B9139CF7EE}"/>
              </a:ext>
            </a:extLst>
          </p:cNvPr>
          <p:cNvSpPr>
            <a:spLocks noGrp="1"/>
          </p:cNvSpPr>
          <p:nvPr>
            <p:ph type="sldNum" sz="quarter" idx="12"/>
          </p:nvPr>
        </p:nvSpPr>
        <p:spPr/>
        <p:txBody>
          <a:bodyPr/>
          <a:lstStyle/>
          <a:p>
            <a:fld id="{B30C84D9-7A41-4FEB-892B-80917372DB87}" type="slidenum">
              <a:rPr lang="en-US" smtClean="0"/>
              <a:t>10</a:t>
            </a:fld>
            <a:endParaRPr lang="en-US"/>
          </a:p>
        </p:txBody>
      </p:sp>
      <p:sp>
        <p:nvSpPr>
          <p:cNvPr id="6" name="Text Placeholder 5">
            <a:extLst>
              <a:ext uri="{FF2B5EF4-FFF2-40B4-BE49-F238E27FC236}">
                <a16:creationId xmlns:a16="http://schemas.microsoft.com/office/drawing/2014/main" id="{101EBA47-89DF-804F-A527-DD2F90A25846}"/>
              </a:ext>
            </a:extLst>
          </p:cNvPr>
          <p:cNvSpPr>
            <a:spLocks noGrp="1"/>
          </p:cNvSpPr>
          <p:nvPr>
            <p:ph type="body" sz="quarter" idx="13"/>
          </p:nvPr>
        </p:nvSpPr>
        <p:spPr/>
        <p:txBody>
          <a:bodyPr/>
          <a:lstStyle/>
          <a:p>
            <a:r>
              <a:rPr lang="en-US" dirty="0"/>
              <a:t>Slide by Bohn</a:t>
            </a:r>
          </a:p>
        </p:txBody>
      </p:sp>
      <p:graphicFrame>
        <p:nvGraphicFramePr>
          <p:cNvPr id="7" name="Table 6">
            <a:extLst>
              <a:ext uri="{FF2B5EF4-FFF2-40B4-BE49-F238E27FC236}">
                <a16:creationId xmlns:a16="http://schemas.microsoft.com/office/drawing/2014/main" id="{B182685B-B544-5E42-A501-A91ECBF85012}"/>
              </a:ext>
            </a:extLst>
          </p:cNvPr>
          <p:cNvGraphicFramePr>
            <a:graphicFrameLocks noGrp="1"/>
          </p:cNvGraphicFramePr>
          <p:nvPr/>
        </p:nvGraphicFramePr>
        <p:xfrm>
          <a:off x="9296401" y="234632"/>
          <a:ext cx="2406648" cy="6304280"/>
        </p:xfrm>
        <a:graphic>
          <a:graphicData uri="http://schemas.openxmlformats.org/drawingml/2006/table">
            <a:tbl>
              <a:tblPr firstRow="1" bandRow="1">
                <a:tableStyleId>{5C22544A-7EE6-4342-B048-85BDC9FD1C3A}</a:tableStyleId>
              </a:tblPr>
              <a:tblGrid>
                <a:gridCol w="802216">
                  <a:extLst>
                    <a:ext uri="{9D8B030D-6E8A-4147-A177-3AD203B41FA5}">
                      <a16:colId xmlns:a16="http://schemas.microsoft.com/office/drawing/2014/main" val="2469763087"/>
                    </a:ext>
                  </a:extLst>
                </a:gridCol>
                <a:gridCol w="802216">
                  <a:extLst>
                    <a:ext uri="{9D8B030D-6E8A-4147-A177-3AD203B41FA5}">
                      <a16:colId xmlns:a16="http://schemas.microsoft.com/office/drawing/2014/main" val="1986114865"/>
                    </a:ext>
                  </a:extLst>
                </a:gridCol>
                <a:gridCol w="802216">
                  <a:extLst>
                    <a:ext uri="{9D8B030D-6E8A-4147-A177-3AD203B41FA5}">
                      <a16:colId xmlns:a16="http://schemas.microsoft.com/office/drawing/2014/main" val="3250702217"/>
                    </a:ext>
                  </a:extLst>
                </a:gridCol>
              </a:tblGrid>
              <a:tr h="370840">
                <a:tc>
                  <a:txBody>
                    <a:bodyPr/>
                    <a:lstStyle/>
                    <a:p>
                      <a:pPr algn="ctr"/>
                      <a:r>
                        <a:rPr lang="en-US" dirty="0"/>
                        <a:t>Hex</a:t>
                      </a:r>
                    </a:p>
                  </a:txBody>
                  <a:tcPr anchor="b"/>
                </a:tc>
                <a:tc>
                  <a:txBody>
                    <a:bodyPr/>
                    <a:lstStyle/>
                    <a:p>
                      <a:pPr algn="ctr"/>
                      <a:r>
                        <a:rPr lang="en-US" dirty="0"/>
                        <a:t>Binary</a:t>
                      </a:r>
                    </a:p>
                  </a:txBody>
                  <a:tcPr anchor="b"/>
                </a:tc>
                <a:tc>
                  <a:txBody>
                    <a:bodyPr/>
                    <a:lstStyle/>
                    <a:p>
                      <a:pPr algn="ctr"/>
                      <a:r>
                        <a:rPr lang="en-US" sz="1400" dirty="0"/>
                        <a:t>Decimal</a:t>
                      </a:r>
                    </a:p>
                  </a:txBody>
                  <a:tcPr anchor="b"/>
                </a:tc>
                <a:extLst>
                  <a:ext uri="{0D108BD9-81ED-4DB2-BD59-A6C34878D82A}">
                    <a16:rowId xmlns:a16="http://schemas.microsoft.com/office/drawing/2014/main" val="3762869149"/>
                  </a:ext>
                </a:extLst>
              </a:tr>
              <a:tr h="370840">
                <a:tc>
                  <a:txBody>
                    <a:bodyPr/>
                    <a:lstStyle/>
                    <a:p>
                      <a:pPr algn="ctr"/>
                      <a:r>
                        <a:rPr lang="en-US" dirty="0"/>
                        <a:t>0</a:t>
                      </a:r>
                    </a:p>
                  </a:txBody>
                  <a:tcPr/>
                </a:tc>
                <a:tc>
                  <a:txBody>
                    <a:bodyPr/>
                    <a:lstStyle/>
                    <a:p>
                      <a:pPr algn="ctr"/>
                      <a:r>
                        <a:rPr lang="en-US" dirty="0"/>
                        <a:t>0000</a:t>
                      </a:r>
                    </a:p>
                  </a:txBody>
                  <a:tcPr/>
                </a:tc>
                <a:tc>
                  <a:txBody>
                    <a:bodyPr/>
                    <a:lstStyle/>
                    <a:p>
                      <a:pPr algn="ctr"/>
                      <a:r>
                        <a:rPr lang="en-US" dirty="0"/>
                        <a:t>0</a:t>
                      </a:r>
                    </a:p>
                  </a:txBody>
                  <a:tcPr/>
                </a:tc>
                <a:extLst>
                  <a:ext uri="{0D108BD9-81ED-4DB2-BD59-A6C34878D82A}">
                    <a16:rowId xmlns:a16="http://schemas.microsoft.com/office/drawing/2014/main" val="1252144619"/>
                  </a:ext>
                </a:extLst>
              </a:tr>
              <a:tr h="370840">
                <a:tc>
                  <a:txBody>
                    <a:bodyPr/>
                    <a:lstStyle/>
                    <a:p>
                      <a:pPr algn="ctr"/>
                      <a:r>
                        <a:rPr lang="en-US" dirty="0"/>
                        <a:t>1</a:t>
                      </a:r>
                    </a:p>
                  </a:txBody>
                  <a:tcPr/>
                </a:tc>
                <a:tc>
                  <a:txBody>
                    <a:bodyPr/>
                    <a:lstStyle/>
                    <a:p>
                      <a:pPr algn="ctr"/>
                      <a:r>
                        <a:rPr lang="en-US" dirty="0"/>
                        <a:t>0001</a:t>
                      </a:r>
                    </a:p>
                  </a:txBody>
                  <a:tcPr/>
                </a:tc>
                <a:tc>
                  <a:txBody>
                    <a:bodyPr/>
                    <a:lstStyle/>
                    <a:p>
                      <a:pPr algn="ctr"/>
                      <a:r>
                        <a:rPr lang="en-US" dirty="0"/>
                        <a:t>1</a:t>
                      </a:r>
                    </a:p>
                  </a:txBody>
                  <a:tcPr/>
                </a:tc>
                <a:extLst>
                  <a:ext uri="{0D108BD9-81ED-4DB2-BD59-A6C34878D82A}">
                    <a16:rowId xmlns:a16="http://schemas.microsoft.com/office/drawing/2014/main" val="3441956937"/>
                  </a:ext>
                </a:extLst>
              </a:tr>
              <a:tr h="370840">
                <a:tc>
                  <a:txBody>
                    <a:bodyPr/>
                    <a:lstStyle/>
                    <a:p>
                      <a:pPr algn="ctr"/>
                      <a:r>
                        <a:rPr lang="en-US" dirty="0"/>
                        <a:t>2</a:t>
                      </a:r>
                    </a:p>
                  </a:txBody>
                  <a:tcPr/>
                </a:tc>
                <a:tc>
                  <a:txBody>
                    <a:bodyPr/>
                    <a:lstStyle/>
                    <a:p>
                      <a:pPr algn="ctr"/>
                      <a:r>
                        <a:rPr lang="en-US" dirty="0"/>
                        <a:t>0010</a:t>
                      </a:r>
                    </a:p>
                  </a:txBody>
                  <a:tcPr/>
                </a:tc>
                <a:tc>
                  <a:txBody>
                    <a:bodyPr/>
                    <a:lstStyle/>
                    <a:p>
                      <a:pPr algn="ctr"/>
                      <a:r>
                        <a:rPr lang="en-US" dirty="0"/>
                        <a:t>2</a:t>
                      </a:r>
                    </a:p>
                  </a:txBody>
                  <a:tcPr/>
                </a:tc>
                <a:extLst>
                  <a:ext uri="{0D108BD9-81ED-4DB2-BD59-A6C34878D82A}">
                    <a16:rowId xmlns:a16="http://schemas.microsoft.com/office/drawing/2014/main" val="1120559060"/>
                  </a:ext>
                </a:extLst>
              </a:tr>
              <a:tr h="370840">
                <a:tc>
                  <a:txBody>
                    <a:bodyPr/>
                    <a:lstStyle/>
                    <a:p>
                      <a:pPr algn="ctr"/>
                      <a:r>
                        <a:rPr lang="en-US" dirty="0"/>
                        <a:t>3</a:t>
                      </a:r>
                    </a:p>
                  </a:txBody>
                  <a:tcPr/>
                </a:tc>
                <a:tc>
                  <a:txBody>
                    <a:bodyPr/>
                    <a:lstStyle/>
                    <a:p>
                      <a:pPr algn="ctr"/>
                      <a:r>
                        <a:rPr lang="en-US" dirty="0"/>
                        <a:t>0011</a:t>
                      </a:r>
                    </a:p>
                  </a:txBody>
                  <a:tcPr/>
                </a:tc>
                <a:tc>
                  <a:txBody>
                    <a:bodyPr/>
                    <a:lstStyle/>
                    <a:p>
                      <a:pPr algn="ctr"/>
                      <a:r>
                        <a:rPr lang="en-US" dirty="0"/>
                        <a:t>3</a:t>
                      </a:r>
                    </a:p>
                  </a:txBody>
                  <a:tcPr/>
                </a:tc>
                <a:extLst>
                  <a:ext uri="{0D108BD9-81ED-4DB2-BD59-A6C34878D82A}">
                    <a16:rowId xmlns:a16="http://schemas.microsoft.com/office/drawing/2014/main" val="2250394542"/>
                  </a:ext>
                </a:extLst>
              </a:tr>
              <a:tr h="370840">
                <a:tc>
                  <a:txBody>
                    <a:bodyPr/>
                    <a:lstStyle/>
                    <a:p>
                      <a:pPr algn="ctr"/>
                      <a:r>
                        <a:rPr lang="en-US" dirty="0"/>
                        <a:t>4</a:t>
                      </a:r>
                    </a:p>
                  </a:txBody>
                  <a:tcPr/>
                </a:tc>
                <a:tc>
                  <a:txBody>
                    <a:bodyPr/>
                    <a:lstStyle/>
                    <a:p>
                      <a:pPr algn="ctr"/>
                      <a:r>
                        <a:rPr lang="en-US" dirty="0"/>
                        <a:t>0100</a:t>
                      </a:r>
                    </a:p>
                  </a:txBody>
                  <a:tcPr/>
                </a:tc>
                <a:tc>
                  <a:txBody>
                    <a:bodyPr/>
                    <a:lstStyle/>
                    <a:p>
                      <a:pPr algn="ctr"/>
                      <a:r>
                        <a:rPr lang="en-US" dirty="0"/>
                        <a:t>4</a:t>
                      </a:r>
                    </a:p>
                  </a:txBody>
                  <a:tcPr/>
                </a:tc>
                <a:extLst>
                  <a:ext uri="{0D108BD9-81ED-4DB2-BD59-A6C34878D82A}">
                    <a16:rowId xmlns:a16="http://schemas.microsoft.com/office/drawing/2014/main" val="3481705091"/>
                  </a:ext>
                </a:extLst>
              </a:tr>
              <a:tr h="370840">
                <a:tc>
                  <a:txBody>
                    <a:bodyPr/>
                    <a:lstStyle/>
                    <a:p>
                      <a:pPr algn="ctr"/>
                      <a:r>
                        <a:rPr lang="en-US" dirty="0"/>
                        <a:t>5</a:t>
                      </a:r>
                    </a:p>
                  </a:txBody>
                  <a:tcPr/>
                </a:tc>
                <a:tc>
                  <a:txBody>
                    <a:bodyPr/>
                    <a:lstStyle/>
                    <a:p>
                      <a:pPr algn="ctr"/>
                      <a:r>
                        <a:rPr lang="en-US" dirty="0"/>
                        <a:t>0101</a:t>
                      </a:r>
                    </a:p>
                  </a:txBody>
                  <a:tcPr/>
                </a:tc>
                <a:tc>
                  <a:txBody>
                    <a:bodyPr/>
                    <a:lstStyle/>
                    <a:p>
                      <a:pPr algn="ctr"/>
                      <a:r>
                        <a:rPr lang="en-US" dirty="0"/>
                        <a:t>5</a:t>
                      </a:r>
                    </a:p>
                  </a:txBody>
                  <a:tcPr/>
                </a:tc>
                <a:extLst>
                  <a:ext uri="{0D108BD9-81ED-4DB2-BD59-A6C34878D82A}">
                    <a16:rowId xmlns:a16="http://schemas.microsoft.com/office/drawing/2014/main" val="1950735726"/>
                  </a:ext>
                </a:extLst>
              </a:tr>
              <a:tr h="370840">
                <a:tc>
                  <a:txBody>
                    <a:bodyPr/>
                    <a:lstStyle/>
                    <a:p>
                      <a:pPr algn="ctr"/>
                      <a:r>
                        <a:rPr lang="en-US" dirty="0"/>
                        <a:t>6</a:t>
                      </a:r>
                    </a:p>
                  </a:txBody>
                  <a:tcPr/>
                </a:tc>
                <a:tc>
                  <a:txBody>
                    <a:bodyPr/>
                    <a:lstStyle/>
                    <a:p>
                      <a:pPr algn="ctr"/>
                      <a:r>
                        <a:rPr lang="en-US" dirty="0"/>
                        <a:t>0110</a:t>
                      </a:r>
                    </a:p>
                  </a:txBody>
                  <a:tcPr/>
                </a:tc>
                <a:tc>
                  <a:txBody>
                    <a:bodyPr/>
                    <a:lstStyle/>
                    <a:p>
                      <a:pPr algn="ctr"/>
                      <a:r>
                        <a:rPr lang="en-US" dirty="0"/>
                        <a:t>6</a:t>
                      </a:r>
                    </a:p>
                  </a:txBody>
                  <a:tcPr/>
                </a:tc>
                <a:extLst>
                  <a:ext uri="{0D108BD9-81ED-4DB2-BD59-A6C34878D82A}">
                    <a16:rowId xmlns:a16="http://schemas.microsoft.com/office/drawing/2014/main" val="655774712"/>
                  </a:ext>
                </a:extLst>
              </a:tr>
              <a:tr h="370840">
                <a:tc>
                  <a:txBody>
                    <a:bodyPr/>
                    <a:lstStyle/>
                    <a:p>
                      <a:pPr algn="ctr"/>
                      <a:r>
                        <a:rPr lang="en-US" dirty="0"/>
                        <a:t>7</a:t>
                      </a:r>
                    </a:p>
                  </a:txBody>
                  <a:tcPr/>
                </a:tc>
                <a:tc>
                  <a:txBody>
                    <a:bodyPr/>
                    <a:lstStyle/>
                    <a:p>
                      <a:pPr algn="ctr"/>
                      <a:r>
                        <a:rPr lang="en-US" dirty="0"/>
                        <a:t>0111</a:t>
                      </a:r>
                    </a:p>
                  </a:txBody>
                  <a:tcPr/>
                </a:tc>
                <a:tc>
                  <a:txBody>
                    <a:bodyPr/>
                    <a:lstStyle/>
                    <a:p>
                      <a:pPr algn="ctr"/>
                      <a:r>
                        <a:rPr lang="en-US" dirty="0"/>
                        <a:t>7</a:t>
                      </a:r>
                    </a:p>
                  </a:txBody>
                  <a:tcPr/>
                </a:tc>
                <a:extLst>
                  <a:ext uri="{0D108BD9-81ED-4DB2-BD59-A6C34878D82A}">
                    <a16:rowId xmlns:a16="http://schemas.microsoft.com/office/drawing/2014/main" val="4090023091"/>
                  </a:ext>
                </a:extLst>
              </a:tr>
              <a:tr h="370840">
                <a:tc>
                  <a:txBody>
                    <a:bodyPr/>
                    <a:lstStyle/>
                    <a:p>
                      <a:pPr algn="ctr"/>
                      <a:r>
                        <a:rPr lang="en-US" dirty="0"/>
                        <a:t>8</a:t>
                      </a:r>
                    </a:p>
                  </a:txBody>
                  <a:tcPr/>
                </a:tc>
                <a:tc>
                  <a:txBody>
                    <a:bodyPr/>
                    <a:lstStyle/>
                    <a:p>
                      <a:pPr algn="ctr"/>
                      <a:r>
                        <a:rPr lang="en-US" dirty="0"/>
                        <a:t>1000</a:t>
                      </a:r>
                    </a:p>
                  </a:txBody>
                  <a:tcPr/>
                </a:tc>
                <a:tc>
                  <a:txBody>
                    <a:bodyPr/>
                    <a:lstStyle/>
                    <a:p>
                      <a:pPr algn="ctr"/>
                      <a:r>
                        <a:rPr lang="en-US" dirty="0"/>
                        <a:t>8</a:t>
                      </a:r>
                    </a:p>
                  </a:txBody>
                  <a:tcPr/>
                </a:tc>
                <a:extLst>
                  <a:ext uri="{0D108BD9-81ED-4DB2-BD59-A6C34878D82A}">
                    <a16:rowId xmlns:a16="http://schemas.microsoft.com/office/drawing/2014/main" val="3521921549"/>
                  </a:ext>
                </a:extLst>
              </a:tr>
              <a:tr h="370840">
                <a:tc>
                  <a:txBody>
                    <a:bodyPr/>
                    <a:lstStyle/>
                    <a:p>
                      <a:pPr algn="ctr"/>
                      <a:r>
                        <a:rPr lang="en-US" dirty="0"/>
                        <a:t>9</a:t>
                      </a:r>
                    </a:p>
                  </a:txBody>
                  <a:tcPr/>
                </a:tc>
                <a:tc>
                  <a:txBody>
                    <a:bodyPr/>
                    <a:lstStyle/>
                    <a:p>
                      <a:pPr algn="ctr"/>
                      <a:r>
                        <a:rPr lang="en-US" dirty="0"/>
                        <a:t>1001</a:t>
                      </a:r>
                    </a:p>
                  </a:txBody>
                  <a:tcPr/>
                </a:tc>
                <a:tc>
                  <a:txBody>
                    <a:bodyPr/>
                    <a:lstStyle/>
                    <a:p>
                      <a:pPr algn="ctr"/>
                      <a:r>
                        <a:rPr lang="en-US" dirty="0"/>
                        <a:t>9</a:t>
                      </a:r>
                    </a:p>
                  </a:txBody>
                  <a:tcPr/>
                </a:tc>
                <a:extLst>
                  <a:ext uri="{0D108BD9-81ED-4DB2-BD59-A6C34878D82A}">
                    <a16:rowId xmlns:a16="http://schemas.microsoft.com/office/drawing/2014/main" val="1779539991"/>
                  </a:ext>
                </a:extLst>
              </a:tr>
              <a:tr h="370840">
                <a:tc>
                  <a:txBody>
                    <a:bodyPr/>
                    <a:lstStyle/>
                    <a:p>
                      <a:pPr algn="ctr"/>
                      <a:r>
                        <a:rPr lang="en-US" dirty="0"/>
                        <a:t>A</a:t>
                      </a:r>
                    </a:p>
                  </a:txBody>
                  <a:tcPr/>
                </a:tc>
                <a:tc>
                  <a:txBody>
                    <a:bodyPr/>
                    <a:lstStyle/>
                    <a:p>
                      <a:pPr algn="ctr"/>
                      <a:r>
                        <a:rPr lang="en-US" dirty="0"/>
                        <a:t>1010</a:t>
                      </a:r>
                    </a:p>
                  </a:txBody>
                  <a:tcPr/>
                </a:tc>
                <a:tc>
                  <a:txBody>
                    <a:bodyPr/>
                    <a:lstStyle/>
                    <a:p>
                      <a:pPr algn="ctr"/>
                      <a:r>
                        <a:rPr lang="en-US" dirty="0"/>
                        <a:t>10</a:t>
                      </a:r>
                    </a:p>
                  </a:txBody>
                  <a:tcPr/>
                </a:tc>
                <a:extLst>
                  <a:ext uri="{0D108BD9-81ED-4DB2-BD59-A6C34878D82A}">
                    <a16:rowId xmlns:a16="http://schemas.microsoft.com/office/drawing/2014/main" val="746939178"/>
                  </a:ext>
                </a:extLst>
              </a:tr>
              <a:tr h="370840">
                <a:tc>
                  <a:txBody>
                    <a:bodyPr/>
                    <a:lstStyle/>
                    <a:p>
                      <a:pPr algn="ctr"/>
                      <a:r>
                        <a:rPr lang="en-US" dirty="0"/>
                        <a:t>B</a:t>
                      </a:r>
                    </a:p>
                  </a:txBody>
                  <a:tcPr/>
                </a:tc>
                <a:tc>
                  <a:txBody>
                    <a:bodyPr/>
                    <a:lstStyle/>
                    <a:p>
                      <a:pPr algn="ctr"/>
                      <a:r>
                        <a:rPr lang="en-US" dirty="0"/>
                        <a:t>1011</a:t>
                      </a:r>
                    </a:p>
                  </a:txBody>
                  <a:tcPr/>
                </a:tc>
                <a:tc>
                  <a:txBody>
                    <a:bodyPr/>
                    <a:lstStyle/>
                    <a:p>
                      <a:pPr algn="ctr"/>
                      <a:r>
                        <a:rPr lang="en-US" dirty="0"/>
                        <a:t>11</a:t>
                      </a:r>
                    </a:p>
                  </a:txBody>
                  <a:tcPr/>
                </a:tc>
                <a:extLst>
                  <a:ext uri="{0D108BD9-81ED-4DB2-BD59-A6C34878D82A}">
                    <a16:rowId xmlns:a16="http://schemas.microsoft.com/office/drawing/2014/main" val="2969221589"/>
                  </a:ext>
                </a:extLst>
              </a:tr>
              <a:tr h="370840">
                <a:tc>
                  <a:txBody>
                    <a:bodyPr/>
                    <a:lstStyle/>
                    <a:p>
                      <a:pPr algn="ctr"/>
                      <a:r>
                        <a:rPr lang="en-US" dirty="0"/>
                        <a:t>C</a:t>
                      </a:r>
                    </a:p>
                  </a:txBody>
                  <a:tcPr/>
                </a:tc>
                <a:tc>
                  <a:txBody>
                    <a:bodyPr/>
                    <a:lstStyle/>
                    <a:p>
                      <a:pPr algn="ctr"/>
                      <a:r>
                        <a:rPr lang="en-US" dirty="0"/>
                        <a:t>1100</a:t>
                      </a:r>
                    </a:p>
                  </a:txBody>
                  <a:tcPr/>
                </a:tc>
                <a:tc>
                  <a:txBody>
                    <a:bodyPr/>
                    <a:lstStyle/>
                    <a:p>
                      <a:pPr algn="ctr"/>
                      <a:r>
                        <a:rPr lang="en-US" dirty="0"/>
                        <a:t>12</a:t>
                      </a:r>
                    </a:p>
                  </a:txBody>
                  <a:tcPr/>
                </a:tc>
                <a:extLst>
                  <a:ext uri="{0D108BD9-81ED-4DB2-BD59-A6C34878D82A}">
                    <a16:rowId xmlns:a16="http://schemas.microsoft.com/office/drawing/2014/main" val="1413012496"/>
                  </a:ext>
                </a:extLst>
              </a:tr>
              <a:tr h="370840">
                <a:tc>
                  <a:txBody>
                    <a:bodyPr/>
                    <a:lstStyle/>
                    <a:p>
                      <a:pPr algn="ctr"/>
                      <a:r>
                        <a:rPr lang="en-US" dirty="0"/>
                        <a:t>D</a:t>
                      </a:r>
                    </a:p>
                  </a:txBody>
                  <a:tcPr/>
                </a:tc>
                <a:tc>
                  <a:txBody>
                    <a:bodyPr/>
                    <a:lstStyle/>
                    <a:p>
                      <a:pPr algn="ctr"/>
                      <a:r>
                        <a:rPr lang="en-US" dirty="0"/>
                        <a:t>1101</a:t>
                      </a:r>
                    </a:p>
                  </a:txBody>
                  <a:tcPr/>
                </a:tc>
                <a:tc>
                  <a:txBody>
                    <a:bodyPr/>
                    <a:lstStyle/>
                    <a:p>
                      <a:pPr algn="ctr"/>
                      <a:r>
                        <a:rPr lang="en-US" dirty="0"/>
                        <a:t>13</a:t>
                      </a:r>
                    </a:p>
                  </a:txBody>
                  <a:tcPr/>
                </a:tc>
                <a:extLst>
                  <a:ext uri="{0D108BD9-81ED-4DB2-BD59-A6C34878D82A}">
                    <a16:rowId xmlns:a16="http://schemas.microsoft.com/office/drawing/2014/main" val="3469026240"/>
                  </a:ext>
                </a:extLst>
              </a:tr>
              <a:tr h="370840">
                <a:tc>
                  <a:txBody>
                    <a:bodyPr/>
                    <a:lstStyle/>
                    <a:p>
                      <a:pPr algn="ctr"/>
                      <a:r>
                        <a:rPr lang="en-US" dirty="0"/>
                        <a:t>E</a:t>
                      </a:r>
                    </a:p>
                  </a:txBody>
                  <a:tcPr/>
                </a:tc>
                <a:tc>
                  <a:txBody>
                    <a:bodyPr/>
                    <a:lstStyle/>
                    <a:p>
                      <a:pPr algn="ctr"/>
                      <a:r>
                        <a:rPr lang="en-US" dirty="0"/>
                        <a:t>1110</a:t>
                      </a:r>
                    </a:p>
                  </a:txBody>
                  <a:tcPr/>
                </a:tc>
                <a:tc>
                  <a:txBody>
                    <a:bodyPr/>
                    <a:lstStyle/>
                    <a:p>
                      <a:pPr algn="ctr"/>
                      <a:r>
                        <a:rPr lang="en-US" dirty="0"/>
                        <a:t>14</a:t>
                      </a:r>
                    </a:p>
                  </a:txBody>
                  <a:tcPr/>
                </a:tc>
                <a:extLst>
                  <a:ext uri="{0D108BD9-81ED-4DB2-BD59-A6C34878D82A}">
                    <a16:rowId xmlns:a16="http://schemas.microsoft.com/office/drawing/2014/main" val="4200558357"/>
                  </a:ext>
                </a:extLst>
              </a:tr>
              <a:tr h="370840">
                <a:tc>
                  <a:txBody>
                    <a:bodyPr/>
                    <a:lstStyle/>
                    <a:p>
                      <a:pPr algn="ctr"/>
                      <a:r>
                        <a:rPr lang="en-US" dirty="0"/>
                        <a:t>F</a:t>
                      </a:r>
                    </a:p>
                  </a:txBody>
                  <a:tcPr/>
                </a:tc>
                <a:tc>
                  <a:txBody>
                    <a:bodyPr/>
                    <a:lstStyle/>
                    <a:p>
                      <a:pPr algn="ctr"/>
                      <a:r>
                        <a:rPr lang="en-US" dirty="0"/>
                        <a:t>1111</a:t>
                      </a:r>
                    </a:p>
                  </a:txBody>
                  <a:tcPr/>
                </a:tc>
                <a:tc>
                  <a:txBody>
                    <a:bodyPr/>
                    <a:lstStyle/>
                    <a:p>
                      <a:pPr algn="ctr"/>
                      <a:r>
                        <a:rPr lang="en-US" dirty="0"/>
                        <a:t>15</a:t>
                      </a:r>
                    </a:p>
                  </a:txBody>
                  <a:tcPr/>
                </a:tc>
                <a:extLst>
                  <a:ext uri="{0D108BD9-81ED-4DB2-BD59-A6C34878D82A}">
                    <a16:rowId xmlns:a16="http://schemas.microsoft.com/office/drawing/2014/main" val="2589127853"/>
                  </a:ext>
                </a:extLst>
              </a:tr>
            </a:tbl>
          </a:graphicData>
        </a:graphic>
      </p:graphicFrame>
    </p:spTree>
    <p:extLst>
      <p:ext uri="{BB962C8B-B14F-4D97-AF65-F5344CB8AC3E}">
        <p14:creationId xmlns:p14="http://schemas.microsoft.com/office/powerpoint/2010/main" val="4780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DD39D-D206-284C-8424-9E19EB28288B}"/>
              </a:ext>
            </a:extLst>
          </p:cNvPr>
          <p:cNvSpPr>
            <a:spLocks noGrp="1"/>
          </p:cNvSpPr>
          <p:nvPr>
            <p:ph type="title"/>
          </p:nvPr>
        </p:nvSpPr>
        <p:spPr/>
        <p:txBody>
          <a:bodyPr/>
          <a:lstStyle/>
          <a:p>
            <a:r>
              <a:rPr lang="en-US" dirty="0"/>
              <a:t>Radix Conversions:</a:t>
            </a:r>
            <a:br>
              <a:rPr lang="en-US" dirty="0"/>
            </a:br>
            <a:r>
              <a:rPr lang="en-US" dirty="0"/>
              <a:t>Binary to Decimal</a:t>
            </a:r>
          </a:p>
        </p:txBody>
      </p:sp>
      <p:sp>
        <p:nvSpPr>
          <p:cNvPr id="3" name="Content Placeholder 2">
            <a:extLst>
              <a:ext uri="{FF2B5EF4-FFF2-40B4-BE49-F238E27FC236}">
                <a16:creationId xmlns:a16="http://schemas.microsoft.com/office/drawing/2014/main" id="{8B5ECDAC-BE8B-BF48-8428-7BE561DA2D46}"/>
              </a:ext>
            </a:extLst>
          </p:cNvPr>
          <p:cNvSpPr>
            <a:spLocks noGrp="1"/>
          </p:cNvSpPr>
          <p:nvPr>
            <p:ph idx="1"/>
          </p:nvPr>
        </p:nvSpPr>
        <p:spPr/>
        <p:txBody>
          <a:bodyPr/>
          <a:lstStyle/>
          <a:p>
            <a:r>
              <a:rPr lang="en-US" dirty="0"/>
              <a:t>Apply weighted sums</a:t>
            </a:r>
          </a:p>
          <a:p>
            <a:pPr lvl="1"/>
            <a:r>
              <a:rPr lang="en-US" dirty="0"/>
              <a:t>“Ones” place adds 0 or 1</a:t>
            </a:r>
          </a:p>
          <a:p>
            <a:pPr lvl="1"/>
            <a:r>
              <a:rPr lang="en-US" dirty="0"/>
              <a:t>“Twos” place adds 0 or 2</a:t>
            </a:r>
          </a:p>
          <a:p>
            <a:pPr lvl="1"/>
            <a:r>
              <a:rPr lang="en-US" dirty="0"/>
              <a:t>“Fours” place adds 0 or 4</a:t>
            </a:r>
          </a:p>
          <a:p>
            <a:pPr lvl="1"/>
            <a:r>
              <a:rPr lang="en-US" dirty="0"/>
              <a:t>“Eights” place adds 0 or 8</a:t>
            </a:r>
          </a:p>
          <a:p>
            <a:pPr lvl="1"/>
            <a:r>
              <a:rPr lang="en-US" dirty="0"/>
              <a:t>…</a:t>
            </a:r>
          </a:p>
          <a:p>
            <a:pPr lvl="1"/>
            <a:r>
              <a:rPr lang="en-US" dirty="0"/>
              <a:t>2</a:t>
            </a:r>
            <a:r>
              <a:rPr lang="en-US" i="1" baseline="30000" dirty="0"/>
              <a:t>i</a:t>
            </a:r>
            <a:r>
              <a:rPr lang="en-US" dirty="0"/>
              <a:t>s place adds 0 or 2</a:t>
            </a:r>
            <a:r>
              <a:rPr lang="en-US" i="1" baseline="30000" dirty="0"/>
              <a:t>i</a:t>
            </a:r>
            <a:endParaRPr lang="en-US" dirty="0"/>
          </a:p>
          <a:p>
            <a:endParaRPr lang="en-US" dirty="0"/>
          </a:p>
          <a:p>
            <a:endParaRPr lang="en-US" dirty="0"/>
          </a:p>
        </p:txBody>
      </p:sp>
      <p:sp>
        <p:nvSpPr>
          <p:cNvPr id="4" name="Footer Placeholder 3">
            <a:extLst>
              <a:ext uri="{FF2B5EF4-FFF2-40B4-BE49-F238E27FC236}">
                <a16:creationId xmlns:a16="http://schemas.microsoft.com/office/drawing/2014/main" id="{9E2C4978-B713-6646-A8F4-CD055FD72615}"/>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BC0661C8-4EE8-FF41-AB3B-04B9139CF7EE}"/>
              </a:ext>
            </a:extLst>
          </p:cNvPr>
          <p:cNvSpPr>
            <a:spLocks noGrp="1"/>
          </p:cNvSpPr>
          <p:nvPr>
            <p:ph type="sldNum" sz="quarter" idx="12"/>
          </p:nvPr>
        </p:nvSpPr>
        <p:spPr/>
        <p:txBody>
          <a:bodyPr/>
          <a:lstStyle/>
          <a:p>
            <a:fld id="{B30C84D9-7A41-4FEB-892B-80917372DB87}" type="slidenum">
              <a:rPr lang="en-US" smtClean="0"/>
              <a:t>11</a:t>
            </a:fld>
            <a:endParaRPr lang="en-US"/>
          </a:p>
        </p:txBody>
      </p:sp>
      <p:sp>
        <p:nvSpPr>
          <p:cNvPr id="6" name="Text Placeholder 5">
            <a:extLst>
              <a:ext uri="{FF2B5EF4-FFF2-40B4-BE49-F238E27FC236}">
                <a16:creationId xmlns:a16="http://schemas.microsoft.com/office/drawing/2014/main" id="{101EBA47-89DF-804F-A527-DD2F90A25846}"/>
              </a:ext>
            </a:extLst>
          </p:cNvPr>
          <p:cNvSpPr>
            <a:spLocks noGrp="1"/>
          </p:cNvSpPr>
          <p:nvPr>
            <p:ph type="body" sz="quarter" idx="13"/>
          </p:nvPr>
        </p:nvSpPr>
        <p:spPr/>
        <p:txBody>
          <a:bodyPr/>
          <a:lstStyle/>
          <a:p>
            <a:r>
              <a:rPr lang="en-US" dirty="0"/>
              <a:t>Slide by Bohn</a:t>
            </a:r>
          </a:p>
        </p:txBody>
      </p:sp>
      <p:graphicFrame>
        <p:nvGraphicFramePr>
          <p:cNvPr id="7" name="Table 6">
            <a:extLst>
              <a:ext uri="{FF2B5EF4-FFF2-40B4-BE49-F238E27FC236}">
                <a16:creationId xmlns:a16="http://schemas.microsoft.com/office/drawing/2014/main" id="{B182685B-B544-5E42-A501-A91ECBF85012}"/>
              </a:ext>
            </a:extLst>
          </p:cNvPr>
          <p:cNvGraphicFramePr>
            <a:graphicFrameLocks noGrp="1"/>
          </p:cNvGraphicFramePr>
          <p:nvPr/>
        </p:nvGraphicFramePr>
        <p:xfrm>
          <a:off x="9296401" y="234632"/>
          <a:ext cx="2406648" cy="6304280"/>
        </p:xfrm>
        <a:graphic>
          <a:graphicData uri="http://schemas.openxmlformats.org/drawingml/2006/table">
            <a:tbl>
              <a:tblPr firstRow="1" bandRow="1">
                <a:tableStyleId>{5C22544A-7EE6-4342-B048-85BDC9FD1C3A}</a:tableStyleId>
              </a:tblPr>
              <a:tblGrid>
                <a:gridCol w="802216">
                  <a:extLst>
                    <a:ext uri="{9D8B030D-6E8A-4147-A177-3AD203B41FA5}">
                      <a16:colId xmlns:a16="http://schemas.microsoft.com/office/drawing/2014/main" val="2469763087"/>
                    </a:ext>
                  </a:extLst>
                </a:gridCol>
                <a:gridCol w="802216">
                  <a:extLst>
                    <a:ext uri="{9D8B030D-6E8A-4147-A177-3AD203B41FA5}">
                      <a16:colId xmlns:a16="http://schemas.microsoft.com/office/drawing/2014/main" val="1986114865"/>
                    </a:ext>
                  </a:extLst>
                </a:gridCol>
                <a:gridCol w="802216">
                  <a:extLst>
                    <a:ext uri="{9D8B030D-6E8A-4147-A177-3AD203B41FA5}">
                      <a16:colId xmlns:a16="http://schemas.microsoft.com/office/drawing/2014/main" val="3250702217"/>
                    </a:ext>
                  </a:extLst>
                </a:gridCol>
              </a:tblGrid>
              <a:tr h="370840">
                <a:tc>
                  <a:txBody>
                    <a:bodyPr/>
                    <a:lstStyle/>
                    <a:p>
                      <a:pPr algn="ctr"/>
                      <a:r>
                        <a:rPr lang="en-US" dirty="0"/>
                        <a:t>Hex</a:t>
                      </a:r>
                    </a:p>
                  </a:txBody>
                  <a:tcPr anchor="b"/>
                </a:tc>
                <a:tc>
                  <a:txBody>
                    <a:bodyPr/>
                    <a:lstStyle/>
                    <a:p>
                      <a:pPr algn="ctr"/>
                      <a:r>
                        <a:rPr lang="en-US" dirty="0"/>
                        <a:t>Binary</a:t>
                      </a:r>
                    </a:p>
                  </a:txBody>
                  <a:tcPr anchor="b"/>
                </a:tc>
                <a:tc>
                  <a:txBody>
                    <a:bodyPr/>
                    <a:lstStyle/>
                    <a:p>
                      <a:pPr algn="ctr"/>
                      <a:r>
                        <a:rPr lang="en-US" sz="1400" dirty="0"/>
                        <a:t>Decimal</a:t>
                      </a:r>
                    </a:p>
                  </a:txBody>
                  <a:tcPr anchor="b"/>
                </a:tc>
                <a:extLst>
                  <a:ext uri="{0D108BD9-81ED-4DB2-BD59-A6C34878D82A}">
                    <a16:rowId xmlns:a16="http://schemas.microsoft.com/office/drawing/2014/main" val="3762869149"/>
                  </a:ext>
                </a:extLst>
              </a:tr>
              <a:tr h="370840">
                <a:tc>
                  <a:txBody>
                    <a:bodyPr/>
                    <a:lstStyle/>
                    <a:p>
                      <a:pPr algn="ctr"/>
                      <a:r>
                        <a:rPr lang="en-US" dirty="0"/>
                        <a:t>0</a:t>
                      </a:r>
                    </a:p>
                  </a:txBody>
                  <a:tcPr/>
                </a:tc>
                <a:tc>
                  <a:txBody>
                    <a:bodyPr/>
                    <a:lstStyle/>
                    <a:p>
                      <a:pPr algn="ctr"/>
                      <a:r>
                        <a:rPr lang="en-US" dirty="0"/>
                        <a:t>0000</a:t>
                      </a:r>
                    </a:p>
                  </a:txBody>
                  <a:tcPr/>
                </a:tc>
                <a:tc>
                  <a:txBody>
                    <a:bodyPr/>
                    <a:lstStyle/>
                    <a:p>
                      <a:pPr algn="ctr"/>
                      <a:r>
                        <a:rPr lang="en-US" dirty="0"/>
                        <a:t>0</a:t>
                      </a:r>
                    </a:p>
                  </a:txBody>
                  <a:tcPr/>
                </a:tc>
                <a:extLst>
                  <a:ext uri="{0D108BD9-81ED-4DB2-BD59-A6C34878D82A}">
                    <a16:rowId xmlns:a16="http://schemas.microsoft.com/office/drawing/2014/main" val="1252144619"/>
                  </a:ext>
                </a:extLst>
              </a:tr>
              <a:tr h="370840">
                <a:tc>
                  <a:txBody>
                    <a:bodyPr/>
                    <a:lstStyle/>
                    <a:p>
                      <a:pPr algn="ctr"/>
                      <a:r>
                        <a:rPr lang="en-US" dirty="0"/>
                        <a:t>1</a:t>
                      </a:r>
                    </a:p>
                  </a:txBody>
                  <a:tcPr/>
                </a:tc>
                <a:tc>
                  <a:txBody>
                    <a:bodyPr/>
                    <a:lstStyle/>
                    <a:p>
                      <a:pPr algn="ctr"/>
                      <a:r>
                        <a:rPr lang="en-US" dirty="0"/>
                        <a:t>0001</a:t>
                      </a:r>
                    </a:p>
                  </a:txBody>
                  <a:tcPr/>
                </a:tc>
                <a:tc>
                  <a:txBody>
                    <a:bodyPr/>
                    <a:lstStyle/>
                    <a:p>
                      <a:pPr algn="ctr"/>
                      <a:r>
                        <a:rPr lang="en-US" dirty="0"/>
                        <a:t>1</a:t>
                      </a:r>
                    </a:p>
                  </a:txBody>
                  <a:tcPr/>
                </a:tc>
                <a:extLst>
                  <a:ext uri="{0D108BD9-81ED-4DB2-BD59-A6C34878D82A}">
                    <a16:rowId xmlns:a16="http://schemas.microsoft.com/office/drawing/2014/main" val="3441956937"/>
                  </a:ext>
                </a:extLst>
              </a:tr>
              <a:tr h="370840">
                <a:tc>
                  <a:txBody>
                    <a:bodyPr/>
                    <a:lstStyle/>
                    <a:p>
                      <a:pPr algn="ctr"/>
                      <a:r>
                        <a:rPr lang="en-US" dirty="0"/>
                        <a:t>2</a:t>
                      </a:r>
                    </a:p>
                  </a:txBody>
                  <a:tcPr/>
                </a:tc>
                <a:tc>
                  <a:txBody>
                    <a:bodyPr/>
                    <a:lstStyle/>
                    <a:p>
                      <a:pPr algn="ctr"/>
                      <a:r>
                        <a:rPr lang="en-US" dirty="0"/>
                        <a:t>0010</a:t>
                      </a:r>
                    </a:p>
                  </a:txBody>
                  <a:tcPr/>
                </a:tc>
                <a:tc>
                  <a:txBody>
                    <a:bodyPr/>
                    <a:lstStyle/>
                    <a:p>
                      <a:pPr algn="ctr"/>
                      <a:r>
                        <a:rPr lang="en-US" dirty="0"/>
                        <a:t>2</a:t>
                      </a:r>
                    </a:p>
                  </a:txBody>
                  <a:tcPr/>
                </a:tc>
                <a:extLst>
                  <a:ext uri="{0D108BD9-81ED-4DB2-BD59-A6C34878D82A}">
                    <a16:rowId xmlns:a16="http://schemas.microsoft.com/office/drawing/2014/main" val="1120559060"/>
                  </a:ext>
                </a:extLst>
              </a:tr>
              <a:tr h="370840">
                <a:tc>
                  <a:txBody>
                    <a:bodyPr/>
                    <a:lstStyle/>
                    <a:p>
                      <a:pPr algn="ctr"/>
                      <a:r>
                        <a:rPr lang="en-US" dirty="0"/>
                        <a:t>3</a:t>
                      </a:r>
                    </a:p>
                  </a:txBody>
                  <a:tcPr/>
                </a:tc>
                <a:tc>
                  <a:txBody>
                    <a:bodyPr/>
                    <a:lstStyle/>
                    <a:p>
                      <a:pPr algn="ctr"/>
                      <a:r>
                        <a:rPr lang="en-US" dirty="0"/>
                        <a:t>0011</a:t>
                      </a:r>
                    </a:p>
                  </a:txBody>
                  <a:tcPr/>
                </a:tc>
                <a:tc>
                  <a:txBody>
                    <a:bodyPr/>
                    <a:lstStyle/>
                    <a:p>
                      <a:pPr algn="ctr"/>
                      <a:r>
                        <a:rPr lang="en-US" dirty="0"/>
                        <a:t>3</a:t>
                      </a:r>
                    </a:p>
                  </a:txBody>
                  <a:tcPr/>
                </a:tc>
                <a:extLst>
                  <a:ext uri="{0D108BD9-81ED-4DB2-BD59-A6C34878D82A}">
                    <a16:rowId xmlns:a16="http://schemas.microsoft.com/office/drawing/2014/main" val="2250394542"/>
                  </a:ext>
                </a:extLst>
              </a:tr>
              <a:tr h="370840">
                <a:tc>
                  <a:txBody>
                    <a:bodyPr/>
                    <a:lstStyle/>
                    <a:p>
                      <a:pPr algn="ctr"/>
                      <a:r>
                        <a:rPr lang="en-US" dirty="0"/>
                        <a:t>4</a:t>
                      </a:r>
                    </a:p>
                  </a:txBody>
                  <a:tcPr/>
                </a:tc>
                <a:tc>
                  <a:txBody>
                    <a:bodyPr/>
                    <a:lstStyle/>
                    <a:p>
                      <a:pPr algn="ctr"/>
                      <a:r>
                        <a:rPr lang="en-US" dirty="0"/>
                        <a:t>0100</a:t>
                      </a:r>
                    </a:p>
                  </a:txBody>
                  <a:tcPr/>
                </a:tc>
                <a:tc>
                  <a:txBody>
                    <a:bodyPr/>
                    <a:lstStyle/>
                    <a:p>
                      <a:pPr algn="ctr"/>
                      <a:r>
                        <a:rPr lang="en-US" dirty="0"/>
                        <a:t>4</a:t>
                      </a:r>
                    </a:p>
                  </a:txBody>
                  <a:tcPr/>
                </a:tc>
                <a:extLst>
                  <a:ext uri="{0D108BD9-81ED-4DB2-BD59-A6C34878D82A}">
                    <a16:rowId xmlns:a16="http://schemas.microsoft.com/office/drawing/2014/main" val="3481705091"/>
                  </a:ext>
                </a:extLst>
              </a:tr>
              <a:tr h="370840">
                <a:tc>
                  <a:txBody>
                    <a:bodyPr/>
                    <a:lstStyle/>
                    <a:p>
                      <a:pPr algn="ctr"/>
                      <a:r>
                        <a:rPr lang="en-US" dirty="0"/>
                        <a:t>5</a:t>
                      </a:r>
                    </a:p>
                  </a:txBody>
                  <a:tcPr/>
                </a:tc>
                <a:tc>
                  <a:txBody>
                    <a:bodyPr/>
                    <a:lstStyle/>
                    <a:p>
                      <a:pPr algn="ctr"/>
                      <a:r>
                        <a:rPr lang="en-US" dirty="0"/>
                        <a:t>0101</a:t>
                      </a:r>
                    </a:p>
                  </a:txBody>
                  <a:tcPr/>
                </a:tc>
                <a:tc>
                  <a:txBody>
                    <a:bodyPr/>
                    <a:lstStyle/>
                    <a:p>
                      <a:pPr algn="ctr"/>
                      <a:r>
                        <a:rPr lang="en-US" dirty="0"/>
                        <a:t>5</a:t>
                      </a:r>
                    </a:p>
                  </a:txBody>
                  <a:tcPr/>
                </a:tc>
                <a:extLst>
                  <a:ext uri="{0D108BD9-81ED-4DB2-BD59-A6C34878D82A}">
                    <a16:rowId xmlns:a16="http://schemas.microsoft.com/office/drawing/2014/main" val="1950735726"/>
                  </a:ext>
                </a:extLst>
              </a:tr>
              <a:tr h="370840">
                <a:tc>
                  <a:txBody>
                    <a:bodyPr/>
                    <a:lstStyle/>
                    <a:p>
                      <a:pPr algn="ctr"/>
                      <a:r>
                        <a:rPr lang="en-US" dirty="0"/>
                        <a:t>6</a:t>
                      </a:r>
                    </a:p>
                  </a:txBody>
                  <a:tcPr/>
                </a:tc>
                <a:tc>
                  <a:txBody>
                    <a:bodyPr/>
                    <a:lstStyle/>
                    <a:p>
                      <a:pPr algn="ctr"/>
                      <a:r>
                        <a:rPr lang="en-US" dirty="0"/>
                        <a:t>0110</a:t>
                      </a:r>
                    </a:p>
                  </a:txBody>
                  <a:tcPr/>
                </a:tc>
                <a:tc>
                  <a:txBody>
                    <a:bodyPr/>
                    <a:lstStyle/>
                    <a:p>
                      <a:pPr algn="ctr"/>
                      <a:r>
                        <a:rPr lang="en-US" dirty="0"/>
                        <a:t>6</a:t>
                      </a:r>
                    </a:p>
                  </a:txBody>
                  <a:tcPr/>
                </a:tc>
                <a:extLst>
                  <a:ext uri="{0D108BD9-81ED-4DB2-BD59-A6C34878D82A}">
                    <a16:rowId xmlns:a16="http://schemas.microsoft.com/office/drawing/2014/main" val="655774712"/>
                  </a:ext>
                </a:extLst>
              </a:tr>
              <a:tr h="370840">
                <a:tc>
                  <a:txBody>
                    <a:bodyPr/>
                    <a:lstStyle/>
                    <a:p>
                      <a:pPr algn="ctr"/>
                      <a:r>
                        <a:rPr lang="en-US" dirty="0"/>
                        <a:t>7</a:t>
                      </a:r>
                    </a:p>
                  </a:txBody>
                  <a:tcPr/>
                </a:tc>
                <a:tc>
                  <a:txBody>
                    <a:bodyPr/>
                    <a:lstStyle/>
                    <a:p>
                      <a:pPr algn="ctr"/>
                      <a:r>
                        <a:rPr lang="en-US" dirty="0"/>
                        <a:t>0111</a:t>
                      </a:r>
                    </a:p>
                  </a:txBody>
                  <a:tcPr/>
                </a:tc>
                <a:tc>
                  <a:txBody>
                    <a:bodyPr/>
                    <a:lstStyle/>
                    <a:p>
                      <a:pPr algn="ctr"/>
                      <a:r>
                        <a:rPr lang="en-US" dirty="0"/>
                        <a:t>7</a:t>
                      </a:r>
                    </a:p>
                  </a:txBody>
                  <a:tcPr/>
                </a:tc>
                <a:extLst>
                  <a:ext uri="{0D108BD9-81ED-4DB2-BD59-A6C34878D82A}">
                    <a16:rowId xmlns:a16="http://schemas.microsoft.com/office/drawing/2014/main" val="4090023091"/>
                  </a:ext>
                </a:extLst>
              </a:tr>
              <a:tr h="370840">
                <a:tc>
                  <a:txBody>
                    <a:bodyPr/>
                    <a:lstStyle/>
                    <a:p>
                      <a:pPr algn="ctr"/>
                      <a:r>
                        <a:rPr lang="en-US" dirty="0"/>
                        <a:t>8</a:t>
                      </a:r>
                    </a:p>
                  </a:txBody>
                  <a:tcPr/>
                </a:tc>
                <a:tc>
                  <a:txBody>
                    <a:bodyPr/>
                    <a:lstStyle/>
                    <a:p>
                      <a:pPr algn="ctr"/>
                      <a:r>
                        <a:rPr lang="en-US" dirty="0"/>
                        <a:t>1000</a:t>
                      </a:r>
                    </a:p>
                  </a:txBody>
                  <a:tcPr/>
                </a:tc>
                <a:tc>
                  <a:txBody>
                    <a:bodyPr/>
                    <a:lstStyle/>
                    <a:p>
                      <a:pPr algn="ctr"/>
                      <a:r>
                        <a:rPr lang="en-US" dirty="0"/>
                        <a:t>8</a:t>
                      </a:r>
                    </a:p>
                  </a:txBody>
                  <a:tcPr/>
                </a:tc>
                <a:extLst>
                  <a:ext uri="{0D108BD9-81ED-4DB2-BD59-A6C34878D82A}">
                    <a16:rowId xmlns:a16="http://schemas.microsoft.com/office/drawing/2014/main" val="3521921549"/>
                  </a:ext>
                </a:extLst>
              </a:tr>
              <a:tr h="370840">
                <a:tc>
                  <a:txBody>
                    <a:bodyPr/>
                    <a:lstStyle/>
                    <a:p>
                      <a:pPr algn="ctr"/>
                      <a:r>
                        <a:rPr lang="en-US" dirty="0"/>
                        <a:t>9</a:t>
                      </a:r>
                    </a:p>
                  </a:txBody>
                  <a:tcPr/>
                </a:tc>
                <a:tc>
                  <a:txBody>
                    <a:bodyPr/>
                    <a:lstStyle/>
                    <a:p>
                      <a:pPr algn="ctr"/>
                      <a:r>
                        <a:rPr lang="en-US" dirty="0"/>
                        <a:t>1001</a:t>
                      </a:r>
                    </a:p>
                  </a:txBody>
                  <a:tcPr/>
                </a:tc>
                <a:tc>
                  <a:txBody>
                    <a:bodyPr/>
                    <a:lstStyle/>
                    <a:p>
                      <a:pPr algn="ctr"/>
                      <a:r>
                        <a:rPr lang="en-US" dirty="0"/>
                        <a:t>9</a:t>
                      </a:r>
                    </a:p>
                  </a:txBody>
                  <a:tcPr/>
                </a:tc>
                <a:extLst>
                  <a:ext uri="{0D108BD9-81ED-4DB2-BD59-A6C34878D82A}">
                    <a16:rowId xmlns:a16="http://schemas.microsoft.com/office/drawing/2014/main" val="1779539991"/>
                  </a:ext>
                </a:extLst>
              </a:tr>
              <a:tr h="370840">
                <a:tc>
                  <a:txBody>
                    <a:bodyPr/>
                    <a:lstStyle/>
                    <a:p>
                      <a:pPr algn="ctr"/>
                      <a:r>
                        <a:rPr lang="en-US" dirty="0"/>
                        <a:t>A</a:t>
                      </a:r>
                    </a:p>
                  </a:txBody>
                  <a:tcPr/>
                </a:tc>
                <a:tc>
                  <a:txBody>
                    <a:bodyPr/>
                    <a:lstStyle/>
                    <a:p>
                      <a:pPr algn="ctr"/>
                      <a:r>
                        <a:rPr lang="en-US" dirty="0"/>
                        <a:t>1010</a:t>
                      </a:r>
                    </a:p>
                  </a:txBody>
                  <a:tcPr/>
                </a:tc>
                <a:tc>
                  <a:txBody>
                    <a:bodyPr/>
                    <a:lstStyle/>
                    <a:p>
                      <a:pPr algn="ctr"/>
                      <a:r>
                        <a:rPr lang="en-US" dirty="0"/>
                        <a:t>10</a:t>
                      </a:r>
                    </a:p>
                  </a:txBody>
                  <a:tcPr/>
                </a:tc>
                <a:extLst>
                  <a:ext uri="{0D108BD9-81ED-4DB2-BD59-A6C34878D82A}">
                    <a16:rowId xmlns:a16="http://schemas.microsoft.com/office/drawing/2014/main" val="746939178"/>
                  </a:ext>
                </a:extLst>
              </a:tr>
              <a:tr h="370840">
                <a:tc>
                  <a:txBody>
                    <a:bodyPr/>
                    <a:lstStyle/>
                    <a:p>
                      <a:pPr algn="ctr"/>
                      <a:r>
                        <a:rPr lang="en-US" dirty="0"/>
                        <a:t>B</a:t>
                      </a:r>
                    </a:p>
                  </a:txBody>
                  <a:tcPr/>
                </a:tc>
                <a:tc>
                  <a:txBody>
                    <a:bodyPr/>
                    <a:lstStyle/>
                    <a:p>
                      <a:pPr algn="ctr"/>
                      <a:r>
                        <a:rPr lang="en-US" dirty="0"/>
                        <a:t>1011</a:t>
                      </a:r>
                    </a:p>
                  </a:txBody>
                  <a:tcPr/>
                </a:tc>
                <a:tc>
                  <a:txBody>
                    <a:bodyPr/>
                    <a:lstStyle/>
                    <a:p>
                      <a:pPr algn="ctr"/>
                      <a:r>
                        <a:rPr lang="en-US" dirty="0"/>
                        <a:t>11</a:t>
                      </a:r>
                    </a:p>
                  </a:txBody>
                  <a:tcPr/>
                </a:tc>
                <a:extLst>
                  <a:ext uri="{0D108BD9-81ED-4DB2-BD59-A6C34878D82A}">
                    <a16:rowId xmlns:a16="http://schemas.microsoft.com/office/drawing/2014/main" val="2969221589"/>
                  </a:ext>
                </a:extLst>
              </a:tr>
              <a:tr h="370840">
                <a:tc>
                  <a:txBody>
                    <a:bodyPr/>
                    <a:lstStyle/>
                    <a:p>
                      <a:pPr algn="ctr"/>
                      <a:r>
                        <a:rPr lang="en-US" dirty="0"/>
                        <a:t>C</a:t>
                      </a:r>
                    </a:p>
                  </a:txBody>
                  <a:tcPr/>
                </a:tc>
                <a:tc>
                  <a:txBody>
                    <a:bodyPr/>
                    <a:lstStyle/>
                    <a:p>
                      <a:pPr algn="ctr"/>
                      <a:r>
                        <a:rPr lang="en-US" dirty="0"/>
                        <a:t>1100</a:t>
                      </a:r>
                    </a:p>
                  </a:txBody>
                  <a:tcPr/>
                </a:tc>
                <a:tc>
                  <a:txBody>
                    <a:bodyPr/>
                    <a:lstStyle/>
                    <a:p>
                      <a:pPr algn="ctr"/>
                      <a:r>
                        <a:rPr lang="en-US" dirty="0"/>
                        <a:t>12</a:t>
                      </a:r>
                    </a:p>
                  </a:txBody>
                  <a:tcPr/>
                </a:tc>
                <a:extLst>
                  <a:ext uri="{0D108BD9-81ED-4DB2-BD59-A6C34878D82A}">
                    <a16:rowId xmlns:a16="http://schemas.microsoft.com/office/drawing/2014/main" val="1413012496"/>
                  </a:ext>
                </a:extLst>
              </a:tr>
              <a:tr h="370840">
                <a:tc>
                  <a:txBody>
                    <a:bodyPr/>
                    <a:lstStyle/>
                    <a:p>
                      <a:pPr algn="ctr"/>
                      <a:r>
                        <a:rPr lang="en-US" dirty="0"/>
                        <a:t>D</a:t>
                      </a:r>
                    </a:p>
                  </a:txBody>
                  <a:tcPr/>
                </a:tc>
                <a:tc>
                  <a:txBody>
                    <a:bodyPr/>
                    <a:lstStyle/>
                    <a:p>
                      <a:pPr algn="ctr"/>
                      <a:r>
                        <a:rPr lang="en-US" dirty="0"/>
                        <a:t>1101</a:t>
                      </a:r>
                    </a:p>
                  </a:txBody>
                  <a:tcPr/>
                </a:tc>
                <a:tc>
                  <a:txBody>
                    <a:bodyPr/>
                    <a:lstStyle/>
                    <a:p>
                      <a:pPr algn="ctr"/>
                      <a:r>
                        <a:rPr lang="en-US" dirty="0"/>
                        <a:t>13</a:t>
                      </a:r>
                    </a:p>
                  </a:txBody>
                  <a:tcPr/>
                </a:tc>
                <a:extLst>
                  <a:ext uri="{0D108BD9-81ED-4DB2-BD59-A6C34878D82A}">
                    <a16:rowId xmlns:a16="http://schemas.microsoft.com/office/drawing/2014/main" val="3469026240"/>
                  </a:ext>
                </a:extLst>
              </a:tr>
              <a:tr h="370840">
                <a:tc>
                  <a:txBody>
                    <a:bodyPr/>
                    <a:lstStyle/>
                    <a:p>
                      <a:pPr algn="ctr"/>
                      <a:r>
                        <a:rPr lang="en-US" dirty="0"/>
                        <a:t>E</a:t>
                      </a:r>
                    </a:p>
                  </a:txBody>
                  <a:tcPr/>
                </a:tc>
                <a:tc>
                  <a:txBody>
                    <a:bodyPr/>
                    <a:lstStyle/>
                    <a:p>
                      <a:pPr algn="ctr"/>
                      <a:r>
                        <a:rPr lang="en-US" dirty="0"/>
                        <a:t>1110</a:t>
                      </a:r>
                    </a:p>
                  </a:txBody>
                  <a:tcPr/>
                </a:tc>
                <a:tc>
                  <a:txBody>
                    <a:bodyPr/>
                    <a:lstStyle/>
                    <a:p>
                      <a:pPr algn="ctr"/>
                      <a:r>
                        <a:rPr lang="en-US" dirty="0"/>
                        <a:t>14</a:t>
                      </a:r>
                    </a:p>
                  </a:txBody>
                  <a:tcPr/>
                </a:tc>
                <a:extLst>
                  <a:ext uri="{0D108BD9-81ED-4DB2-BD59-A6C34878D82A}">
                    <a16:rowId xmlns:a16="http://schemas.microsoft.com/office/drawing/2014/main" val="4200558357"/>
                  </a:ext>
                </a:extLst>
              </a:tr>
              <a:tr h="370840">
                <a:tc>
                  <a:txBody>
                    <a:bodyPr/>
                    <a:lstStyle/>
                    <a:p>
                      <a:pPr algn="ctr"/>
                      <a:r>
                        <a:rPr lang="en-US" dirty="0"/>
                        <a:t>F</a:t>
                      </a:r>
                    </a:p>
                  </a:txBody>
                  <a:tcPr/>
                </a:tc>
                <a:tc>
                  <a:txBody>
                    <a:bodyPr/>
                    <a:lstStyle/>
                    <a:p>
                      <a:pPr algn="ctr"/>
                      <a:r>
                        <a:rPr lang="en-US" dirty="0"/>
                        <a:t>1111</a:t>
                      </a:r>
                    </a:p>
                  </a:txBody>
                  <a:tcPr/>
                </a:tc>
                <a:tc>
                  <a:txBody>
                    <a:bodyPr/>
                    <a:lstStyle/>
                    <a:p>
                      <a:pPr algn="ctr"/>
                      <a:r>
                        <a:rPr lang="en-US" dirty="0"/>
                        <a:t>15</a:t>
                      </a:r>
                    </a:p>
                  </a:txBody>
                  <a:tcPr/>
                </a:tc>
                <a:extLst>
                  <a:ext uri="{0D108BD9-81ED-4DB2-BD59-A6C34878D82A}">
                    <a16:rowId xmlns:a16="http://schemas.microsoft.com/office/drawing/2014/main" val="2589127853"/>
                  </a:ext>
                </a:extLst>
              </a:tr>
            </a:tbl>
          </a:graphicData>
        </a:graphic>
      </p:graphicFrame>
      <p:pic>
        <p:nvPicPr>
          <p:cNvPr id="11" name="Picture 10">
            <a:extLst>
              <a:ext uri="{FF2B5EF4-FFF2-40B4-BE49-F238E27FC236}">
                <a16:creationId xmlns:a16="http://schemas.microsoft.com/office/drawing/2014/main" id="{D698EE5E-8AA5-464D-92EE-BFC9B789A83D}"/>
              </a:ext>
            </a:extLst>
          </p:cNvPr>
          <p:cNvPicPr>
            <a:picLocks noChangeAspect="1"/>
          </p:cNvPicPr>
          <p:nvPr/>
        </p:nvPicPr>
        <p:blipFill>
          <a:blip r:embed="rId2"/>
          <a:stretch>
            <a:fillRect/>
          </a:stretch>
        </p:blipFill>
        <p:spPr>
          <a:xfrm>
            <a:off x="934954" y="4882852"/>
            <a:ext cx="7892299" cy="1473498"/>
          </a:xfrm>
          <a:prstGeom prst="rect">
            <a:avLst/>
          </a:prstGeom>
        </p:spPr>
      </p:pic>
    </p:spTree>
    <p:extLst>
      <p:ext uri="{BB962C8B-B14F-4D97-AF65-F5344CB8AC3E}">
        <p14:creationId xmlns:p14="http://schemas.microsoft.com/office/powerpoint/2010/main" val="4182399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DD39D-D206-284C-8424-9E19EB28288B}"/>
              </a:ext>
            </a:extLst>
          </p:cNvPr>
          <p:cNvSpPr>
            <a:spLocks noGrp="1"/>
          </p:cNvSpPr>
          <p:nvPr>
            <p:ph type="title"/>
          </p:nvPr>
        </p:nvSpPr>
        <p:spPr/>
        <p:txBody>
          <a:bodyPr/>
          <a:lstStyle/>
          <a:p>
            <a:r>
              <a:rPr lang="en-US" dirty="0"/>
              <a:t>Radix Conversions:</a:t>
            </a:r>
            <a:br>
              <a:rPr lang="en-US" dirty="0"/>
            </a:br>
            <a:r>
              <a:rPr lang="en-US" dirty="0"/>
              <a:t>Decimal to Binary </a:t>
            </a:r>
            <a:r>
              <a:rPr lang="en-US" sz="3600" dirty="0"/>
              <a:t>(repeated division)</a:t>
            </a:r>
            <a:endParaRPr lang="en-US" dirty="0"/>
          </a:p>
        </p:txBody>
      </p:sp>
      <p:sp>
        <p:nvSpPr>
          <p:cNvPr id="3" name="Content Placeholder 2">
            <a:extLst>
              <a:ext uri="{FF2B5EF4-FFF2-40B4-BE49-F238E27FC236}">
                <a16:creationId xmlns:a16="http://schemas.microsoft.com/office/drawing/2014/main" id="{8B5ECDAC-BE8B-BF48-8428-7BE561DA2D46}"/>
              </a:ext>
            </a:extLst>
          </p:cNvPr>
          <p:cNvSpPr>
            <a:spLocks noGrp="1"/>
          </p:cNvSpPr>
          <p:nvPr>
            <p:ph idx="1"/>
          </p:nvPr>
        </p:nvSpPr>
        <p:spPr/>
        <p:txBody>
          <a:bodyPr/>
          <a:lstStyle/>
          <a:p>
            <a:r>
              <a:rPr lang="en-US" dirty="0"/>
              <a:t>Repeatedly divide by 2</a:t>
            </a:r>
          </a:p>
          <a:p>
            <a:pPr lvl="1"/>
            <a:r>
              <a:rPr lang="en-US" dirty="0"/>
              <a:t>Remainder of each division becomes a bit</a:t>
            </a:r>
          </a:p>
          <a:p>
            <a:pPr lvl="1"/>
            <a:r>
              <a:rPr lang="en-US" dirty="0"/>
              <a:t>Stop when quotient is 0</a:t>
            </a:r>
          </a:p>
          <a:p>
            <a:endParaRPr lang="en-US" dirty="0"/>
          </a:p>
          <a:p>
            <a:endParaRPr lang="en-US" dirty="0"/>
          </a:p>
        </p:txBody>
      </p:sp>
      <p:sp>
        <p:nvSpPr>
          <p:cNvPr id="4" name="Footer Placeholder 3">
            <a:extLst>
              <a:ext uri="{FF2B5EF4-FFF2-40B4-BE49-F238E27FC236}">
                <a16:creationId xmlns:a16="http://schemas.microsoft.com/office/drawing/2014/main" id="{9E2C4978-B713-6646-A8F4-CD055FD72615}"/>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BC0661C8-4EE8-FF41-AB3B-04B9139CF7EE}"/>
              </a:ext>
            </a:extLst>
          </p:cNvPr>
          <p:cNvSpPr>
            <a:spLocks noGrp="1"/>
          </p:cNvSpPr>
          <p:nvPr>
            <p:ph type="sldNum" sz="quarter" idx="12"/>
          </p:nvPr>
        </p:nvSpPr>
        <p:spPr/>
        <p:txBody>
          <a:bodyPr/>
          <a:lstStyle/>
          <a:p>
            <a:fld id="{B30C84D9-7A41-4FEB-892B-80917372DB87}" type="slidenum">
              <a:rPr lang="en-US" smtClean="0"/>
              <a:t>12</a:t>
            </a:fld>
            <a:endParaRPr lang="en-US"/>
          </a:p>
        </p:txBody>
      </p:sp>
      <p:sp>
        <p:nvSpPr>
          <p:cNvPr id="6" name="Text Placeholder 5">
            <a:extLst>
              <a:ext uri="{FF2B5EF4-FFF2-40B4-BE49-F238E27FC236}">
                <a16:creationId xmlns:a16="http://schemas.microsoft.com/office/drawing/2014/main" id="{101EBA47-89DF-804F-A527-DD2F90A25846}"/>
              </a:ext>
            </a:extLst>
          </p:cNvPr>
          <p:cNvSpPr>
            <a:spLocks noGrp="1"/>
          </p:cNvSpPr>
          <p:nvPr>
            <p:ph type="body" sz="quarter" idx="13"/>
          </p:nvPr>
        </p:nvSpPr>
        <p:spPr/>
        <p:txBody>
          <a:bodyPr/>
          <a:lstStyle/>
          <a:p>
            <a:r>
              <a:rPr lang="en-US" dirty="0"/>
              <a:t>Slide by Bohn</a:t>
            </a:r>
          </a:p>
        </p:txBody>
      </p:sp>
      <p:graphicFrame>
        <p:nvGraphicFramePr>
          <p:cNvPr id="7" name="Table 6">
            <a:extLst>
              <a:ext uri="{FF2B5EF4-FFF2-40B4-BE49-F238E27FC236}">
                <a16:creationId xmlns:a16="http://schemas.microsoft.com/office/drawing/2014/main" id="{B182685B-B544-5E42-A501-A91ECBF85012}"/>
              </a:ext>
            </a:extLst>
          </p:cNvPr>
          <p:cNvGraphicFramePr>
            <a:graphicFrameLocks noGrp="1"/>
          </p:cNvGraphicFramePr>
          <p:nvPr/>
        </p:nvGraphicFramePr>
        <p:xfrm>
          <a:off x="9296401" y="234632"/>
          <a:ext cx="2406648" cy="6304280"/>
        </p:xfrm>
        <a:graphic>
          <a:graphicData uri="http://schemas.openxmlformats.org/drawingml/2006/table">
            <a:tbl>
              <a:tblPr firstRow="1" bandRow="1">
                <a:tableStyleId>{5C22544A-7EE6-4342-B048-85BDC9FD1C3A}</a:tableStyleId>
              </a:tblPr>
              <a:tblGrid>
                <a:gridCol w="802216">
                  <a:extLst>
                    <a:ext uri="{9D8B030D-6E8A-4147-A177-3AD203B41FA5}">
                      <a16:colId xmlns:a16="http://schemas.microsoft.com/office/drawing/2014/main" val="2469763087"/>
                    </a:ext>
                  </a:extLst>
                </a:gridCol>
                <a:gridCol w="802216">
                  <a:extLst>
                    <a:ext uri="{9D8B030D-6E8A-4147-A177-3AD203B41FA5}">
                      <a16:colId xmlns:a16="http://schemas.microsoft.com/office/drawing/2014/main" val="1986114865"/>
                    </a:ext>
                  </a:extLst>
                </a:gridCol>
                <a:gridCol w="802216">
                  <a:extLst>
                    <a:ext uri="{9D8B030D-6E8A-4147-A177-3AD203B41FA5}">
                      <a16:colId xmlns:a16="http://schemas.microsoft.com/office/drawing/2014/main" val="3250702217"/>
                    </a:ext>
                  </a:extLst>
                </a:gridCol>
              </a:tblGrid>
              <a:tr h="370840">
                <a:tc>
                  <a:txBody>
                    <a:bodyPr/>
                    <a:lstStyle/>
                    <a:p>
                      <a:pPr algn="ctr"/>
                      <a:r>
                        <a:rPr lang="en-US" dirty="0"/>
                        <a:t>Hex</a:t>
                      </a:r>
                    </a:p>
                  </a:txBody>
                  <a:tcPr anchor="b"/>
                </a:tc>
                <a:tc>
                  <a:txBody>
                    <a:bodyPr/>
                    <a:lstStyle/>
                    <a:p>
                      <a:pPr algn="ctr"/>
                      <a:r>
                        <a:rPr lang="en-US" dirty="0"/>
                        <a:t>Binary</a:t>
                      </a:r>
                    </a:p>
                  </a:txBody>
                  <a:tcPr anchor="b"/>
                </a:tc>
                <a:tc>
                  <a:txBody>
                    <a:bodyPr/>
                    <a:lstStyle/>
                    <a:p>
                      <a:pPr algn="ctr"/>
                      <a:r>
                        <a:rPr lang="en-US" sz="1400" dirty="0"/>
                        <a:t>Decimal</a:t>
                      </a:r>
                    </a:p>
                  </a:txBody>
                  <a:tcPr anchor="b"/>
                </a:tc>
                <a:extLst>
                  <a:ext uri="{0D108BD9-81ED-4DB2-BD59-A6C34878D82A}">
                    <a16:rowId xmlns:a16="http://schemas.microsoft.com/office/drawing/2014/main" val="3762869149"/>
                  </a:ext>
                </a:extLst>
              </a:tr>
              <a:tr h="370840">
                <a:tc>
                  <a:txBody>
                    <a:bodyPr/>
                    <a:lstStyle/>
                    <a:p>
                      <a:pPr algn="ctr"/>
                      <a:r>
                        <a:rPr lang="en-US" dirty="0"/>
                        <a:t>0</a:t>
                      </a:r>
                    </a:p>
                  </a:txBody>
                  <a:tcPr/>
                </a:tc>
                <a:tc>
                  <a:txBody>
                    <a:bodyPr/>
                    <a:lstStyle/>
                    <a:p>
                      <a:pPr algn="ctr"/>
                      <a:r>
                        <a:rPr lang="en-US" dirty="0"/>
                        <a:t>0000</a:t>
                      </a:r>
                    </a:p>
                  </a:txBody>
                  <a:tcPr/>
                </a:tc>
                <a:tc>
                  <a:txBody>
                    <a:bodyPr/>
                    <a:lstStyle/>
                    <a:p>
                      <a:pPr algn="ctr"/>
                      <a:r>
                        <a:rPr lang="en-US" dirty="0"/>
                        <a:t>0</a:t>
                      </a:r>
                    </a:p>
                  </a:txBody>
                  <a:tcPr/>
                </a:tc>
                <a:extLst>
                  <a:ext uri="{0D108BD9-81ED-4DB2-BD59-A6C34878D82A}">
                    <a16:rowId xmlns:a16="http://schemas.microsoft.com/office/drawing/2014/main" val="1252144619"/>
                  </a:ext>
                </a:extLst>
              </a:tr>
              <a:tr h="370840">
                <a:tc>
                  <a:txBody>
                    <a:bodyPr/>
                    <a:lstStyle/>
                    <a:p>
                      <a:pPr algn="ctr"/>
                      <a:r>
                        <a:rPr lang="en-US" dirty="0"/>
                        <a:t>1</a:t>
                      </a:r>
                    </a:p>
                  </a:txBody>
                  <a:tcPr/>
                </a:tc>
                <a:tc>
                  <a:txBody>
                    <a:bodyPr/>
                    <a:lstStyle/>
                    <a:p>
                      <a:pPr algn="ctr"/>
                      <a:r>
                        <a:rPr lang="en-US" dirty="0"/>
                        <a:t>0001</a:t>
                      </a:r>
                    </a:p>
                  </a:txBody>
                  <a:tcPr/>
                </a:tc>
                <a:tc>
                  <a:txBody>
                    <a:bodyPr/>
                    <a:lstStyle/>
                    <a:p>
                      <a:pPr algn="ctr"/>
                      <a:r>
                        <a:rPr lang="en-US" dirty="0"/>
                        <a:t>1</a:t>
                      </a:r>
                    </a:p>
                  </a:txBody>
                  <a:tcPr/>
                </a:tc>
                <a:extLst>
                  <a:ext uri="{0D108BD9-81ED-4DB2-BD59-A6C34878D82A}">
                    <a16:rowId xmlns:a16="http://schemas.microsoft.com/office/drawing/2014/main" val="3441956937"/>
                  </a:ext>
                </a:extLst>
              </a:tr>
              <a:tr h="370840">
                <a:tc>
                  <a:txBody>
                    <a:bodyPr/>
                    <a:lstStyle/>
                    <a:p>
                      <a:pPr algn="ctr"/>
                      <a:r>
                        <a:rPr lang="en-US" dirty="0"/>
                        <a:t>2</a:t>
                      </a:r>
                    </a:p>
                  </a:txBody>
                  <a:tcPr/>
                </a:tc>
                <a:tc>
                  <a:txBody>
                    <a:bodyPr/>
                    <a:lstStyle/>
                    <a:p>
                      <a:pPr algn="ctr"/>
                      <a:r>
                        <a:rPr lang="en-US" dirty="0"/>
                        <a:t>0010</a:t>
                      </a:r>
                    </a:p>
                  </a:txBody>
                  <a:tcPr/>
                </a:tc>
                <a:tc>
                  <a:txBody>
                    <a:bodyPr/>
                    <a:lstStyle/>
                    <a:p>
                      <a:pPr algn="ctr"/>
                      <a:r>
                        <a:rPr lang="en-US" dirty="0"/>
                        <a:t>2</a:t>
                      </a:r>
                    </a:p>
                  </a:txBody>
                  <a:tcPr/>
                </a:tc>
                <a:extLst>
                  <a:ext uri="{0D108BD9-81ED-4DB2-BD59-A6C34878D82A}">
                    <a16:rowId xmlns:a16="http://schemas.microsoft.com/office/drawing/2014/main" val="1120559060"/>
                  </a:ext>
                </a:extLst>
              </a:tr>
              <a:tr h="370840">
                <a:tc>
                  <a:txBody>
                    <a:bodyPr/>
                    <a:lstStyle/>
                    <a:p>
                      <a:pPr algn="ctr"/>
                      <a:r>
                        <a:rPr lang="en-US" dirty="0"/>
                        <a:t>3</a:t>
                      </a:r>
                    </a:p>
                  </a:txBody>
                  <a:tcPr/>
                </a:tc>
                <a:tc>
                  <a:txBody>
                    <a:bodyPr/>
                    <a:lstStyle/>
                    <a:p>
                      <a:pPr algn="ctr"/>
                      <a:r>
                        <a:rPr lang="en-US" dirty="0"/>
                        <a:t>0011</a:t>
                      </a:r>
                    </a:p>
                  </a:txBody>
                  <a:tcPr/>
                </a:tc>
                <a:tc>
                  <a:txBody>
                    <a:bodyPr/>
                    <a:lstStyle/>
                    <a:p>
                      <a:pPr algn="ctr"/>
                      <a:r>
                        <a:rPr lang="en-US" dirty="0"/>
                        <a:t>3</a:t>
                      </a:r>
                    </a:p>
                  </a:txBody>
                  <a:tcPr/>
                </a:tc>
                <a:extLst>
                  <a:ext uri="{0D108BD9-81ED-4DB2-BD59-A6C34878D82A}">
                    <a16:rowId xmlns:a16="http://schemas.microsoft.com/office/drawing/2014/main" val="2250394542"/>
                  </a:ext>
                </a:extLst>
              </a:tr>
              <a:tr h="370840">
                <a:tc>
                  <a:txBody>
                    <a:bodyPr/>
                    <a:lstStyle/>
                    <a:p>
                      <a:pPr algn="ctr"/>
                      <a:r>
                        <a:rPr lang="en-US" dirty="0"/>
                        <a:t>4</a:t>
                      </a:r>
                    </a:p>
                  </a:txBody>
                  <a:tcPr/>
                </a:tc>
                <a:tc>
                  <a:txBody>
                    <a:bodyPr/>
                    <a:lstStyle/>
                    <a:p>
                      <a:pPr algn="ctr"/>
                      <a:r>
                        <a:rPr lang="en-US" dirty="0"/>
                        <a:t>0100</a:t>
                      </a:r>
                    </a:p>
                  </a:txBody>
                  <a:tcPr/>
                </a:tc>
                <a:tc>
                  <a:txBody>
                    <a:bodyPr/>
                    <a:lstStyle/>
                    <a:p>
                      <a:pPr algn="ctr"/>
                      <a:r>
                        <a:rPr lang="en-US" dirty="0"/>
                        <a:t>4</a:t>
                      </a:r>
                    </a:p>
                  </a:txBody>
                  <a:tcPr/>
                </a:tc>
                <a:extLst>
                  <a:ext uri="{0D108BD9-81ED-4DB2-BD59-A6C34878D82A}">
                    <a16:rowId xmlns:a16="http://schemas.microsoft.com/office/drawing/2014/main" val="3481705091"/>
                  </a:ext>
                </a:extLst>
              </a:tr>
              <a:tr h="370840">
                <a:tc>
                  <a:txBody>
                    <a:bodyPr/>
                    <a:lstStyle/>
                    <a:p>
                      <a:pPr algn="ctr"/>
                      <a:r>
                        <a:rPr lang="en-US" dirty="0"/>
                        <a:t>5</a:t>
                      </a:r>
                    </a:p>
                  </a:txBody>
                  <a:tcPr/>
                </a:tc>
                <a:tc>
                  <a:txBody>
                    <a:bodyPr/>
                    <a:lstStyle/>
                    <a:p>
                      <a:pPr algn="ctr"/>
                      <a:r>
                        <a:rPr lang="en-US" dirty="0"/>
                        <a:t>0101</a:t>
                      </a:r>
                    </a:p>
                  </a:txBody>
                  <a:tcPr/>
                </a:tc>
                <a:tc>
                  <a:txBody>
                    <a:bodyPr/>
                    <a:lstStyle/>
                    <a:p>
                      <a:pPr algn="ctr"/>
                      <a:r>
                        <a:rPr lang="en-US" dirty="0"/>
                        <a:t>5</a:t>
                      </a:r>
                    </a:p>
                  </a:txBody>
                  <a:tcPr/>
                </a:tc>
                <a:extLst>
                  <a:ext uri="{0D108BD9-81ED-4DB2-BD59-A6C34878D82A}">
                    <a16:rowId xmlns:a16="http://schemas.microsoft.com/office/drawing/2014/main" val="1950735726"/>
                  </a:ext>
                </a:extLst>
              </a:tr>
              <a:tr h="370840">
                <a:tc>
                  <a:txBody>
                    <a:bodyPr/>
                    <a:lstStyle/>
                    <a:p>
                      <a:pPr algn="ctr"/>
                      <a:r>
                        <a:rPr lang="en-US" dirty="0"/>
                        <a:t>6</a:t>
                      </a:r>
                    </a:p>
                  </a:txBody>
                  <a:tcPr/>
                </a:tc>
                <a:tc>
                  <a:txBody>
                    <a:bodyPr/>
                    <a:lstStyle/>
                    <a:p>
                      <a:pPr algn="ctr"/>
                      <a:r>
                        <a:rPr lang="en-US" dirty="0"/>
                        <a:t>0110</a:t>
                      </a:r>
                    </a:p>
                  </a:txBody>
                  <a:tcPr/>
                </a:tc>
                <a:tc>
                  <a:txBody>
                    <a:bodyPr/>
                    <a:lstStyle/>
                    <a:p>
                      <a:pPr algn="ctr"/>
                      <a:r>
                        <a:rPr lang="en-US" dirty="0"/>
                        <a:t>6</a:t>
                      </a:r>
                    </a:p>
                  </a:txBody>
                  <a:tcPr/>
                </a:tc>
                <a:extLst>
                  <a:ext uri="{0D108BD9-81ED-4DB2-BD59-A6C34878D82A}">
                    <a16:rowId xmlns:a16="http://schemas.microsoft.com/office/drawing/2014/main" val="655774712"/>
                  </a:ext>
                </a:extLst>
              </a:tr>
              <a:tr h="370840">
                <a:tc>
                  <a:txBody>
                    <a:bodyPr/>
                    <a:lstStyle/>
                    <a:p>
                      <a:pPr algn="ctr"/>
                      <a:r>
                        <a:rPr lang="en-US" dirty="0"/>
                        <a:t>7</a:t>
                      </a:r>
                    </a:p>
                  </a:txBody>
                  <a:tcPr/>
                </a:tc>
                <a:tc>
                  <a:txBody>
                    <a:bodyPr/>
                    <a:lstStyle/>
                    <a:p>
                      <a:pPr algn="ctr"/>
                      <a:r>
                        <a:rPr lang="en-US" dirty="0"/>
                        <a:t>0111</a:t>
                      </a:r>
                    </a:p>
                  </a:txBody>
                  <a:tcPr/>
                </a:tc>
                <a:tc>
                  <a:txBody>
                    <a:bodyPr/>
                    <a:lstStyle/>
                    <a:p>
                      <a:pPr algn="ctr"/>
                      <a:r>
                        <a:rPr lang="en-US" dirty="0"/>
                        <a:t>7</a:t>
                      </a:r>
                    </a:p>
                  </a:txBody>
                  <a:tcPr/>
                </a:tc>
                <a:extLst>
                  <a:ext uri="{0D108BD9-81ED-4DB2-BD59-A6C34878D82A}">
                    <a16:rowId xmlns:a16="http://schemas.microsoft.com/office/drawing/2014/main" val="4090023091"/>
                  </a:ext>
                </a:extLst>
              </a:tr>
              <a:tr h="370840">
                <a:tc>
                  <a:txBody>
                    <a:bodyPr/>
                    <a:lstStyle/>
                    <a:p>
                      <a:pPr algn="ctr"/>
                      <a:r>
                        <a:rPr lang="en-US" dirty="0"/>
                        <a:t>8</a:t>
                      </a:r>
                    </a:p>
                  </a:txBody>
                  <a:tcPr/>
                </a:tc>
                <a:tc>
                  <a:txBody>
                    <a:bodyPr/>
                    <a:lstStyle/>
                    <a:p>
                      <a:pPr algn="ctr"/>
                      <a:r>
                        <a:rPr lang="en-US" dirty="0"/>
                        <a:t>1000</a:t>
                      </a:r>
                    </a:p>
                  </a:txBody>
                  <a:tcPr/>
                </a:tc>
                <a:tc>
                  <a:txBody>
                    <a:bodyPr/>
                    <a:lstStyle/>
                    <a:p>
                      <a:pPr algn="ctr"/>
                      <a:r>
                        <a:rPr lang="en-US" dirty="0"/>
                        <a:t>8</a:t>
                      </a:r>
                    </a:p>
                  </a:txBody>
                  <a:tcPr/>
                </a:tc>
                <a:extLst>
                  <a:ext uri="{0D108BD9-81ED-4DB2-BD59-A6C34878D82A}">
                    <a16:rowId xmlns:a16="http://schemas.microsoft.com/office/drawing/2014/main" val="3521921549"/>
                  </a:ext>
                </a:extLst>
              </a:tr>
              <a:tr h="370840">
                <a:tc>
                  <a:txBody>
                    <a:bodyPr/>
                    <a:lstStyle/>
                    <a:p>
                      <a:pPr algn="ctr"/>
                      <a:r>
                        <a:rPr lang="en-US" dirty="0"/>
                        <a:t>9</a:t>
                      </a:r>
                    </a:p>
                  </a:txBody>
                  <a:tcPr/>
                </a:tc>
                <a:tc>
                  <a:txBody>
                    <a:bodyPr/>
                    <a:lstStyle/>
                    <a:p>
                      <a:pPr algn="ctr"/>
                      <a:r>
                        <a:rPr lang="en-US" dirty="0"/>
                        <a:t>1001</a:t>
                      </a:r>
                    </a:p>
                  </a:txBody>
                  <a:tcPr/>
                </a:tc>
                <a:tc>
                  <a:txBody>
                    <a:bodyPr/>
                    <a:lstStyle/>
                    <a:p>
                      <a:pPr algn="ctr"/>
                      <a:r>
                        <a:rPr lang="en-US" dirty="0"/>
                        <a:t>9</a:t>
                      </a:r>
                    </a:p>
                  </a:txBody>
                  <a:tcPr/>
                </a:tc>
                <a:extLst>
                  <a:ext uri="{0D108BD9-81ED-4DB2-BD59-A6C34878D82A}">
                    <a16:rowId xmlns:a16="http://schemas.microsoft.com/office/drawing/2014/main" val="1779539991"/>
                  </a:ext>
                </a:extLst>
              </a:tr>
              <a:tr h="370840">
                <a:tc>
                  <a:txBody>
                    <a:bodyPr/>
                    <a:lstStyle/>
                    <a:p>
                      <a:pPr algn="ctr"/>
                      <a:r>
                        <a:rPr lang="en-US" dirty="0"/>
                        <a:t>A</a:t>
                      </a:r>
                    </a:p>
                  </a:txBody>
                  <a:tcPr/>
                </a:tc>
                <a:tc>
                  <a:txBody>
                    <a:bodyPr/>
                    <a:lstStyle/>
                    <a:p>
                      <a:pPr algn="ctr"/>
                      <a:r>
                        <a:rPr lang="en-US" dirty="0"/>
                        <a:t>1010</a:t>
                      </a:r>
                    </a:p>
                  </a:txBody>
                  <a:tcPr/>
                </a:tc>
                <a:tc>
                  <a:txBody>
                    <a:bodyPr/>
                    <a:lstStyle/>
                    <a:p>
                      <a:pPr algn="ctr"/>
                      <a:r>
                        <a:rPr lang="en-US" dirty="0"/>
                        <a:t>10</a:t>
                      </a:r>
                    </a:p>
                  </a:txBody>
                  <a:tcPr/>
                </a:tc>
                <a:extLst>
                  <a:ext uri="{0D108BD9-81ED-4DB2-BD59-A6C34878D82A}">
                    <a16:rowId xmlns:a16="http://schemas.microsoft.com/office/drawing/2014/main" val="746939178"/>
                  </a:ext>
                </a:extLst>
              </a:tr>
              <a:tr h="370840">
                <a:tc>
                  <a:txBody>
                    <a:bodyPr/>
                    <a:lstStyle/>
                    <a:p>
                      <a:pPr algn="ctr"/>
                      <a:r>
                        <a:rPr lang="en-US" dirty="0"/>
                        <a:t>B</a:t>
                      </a:r>
                    </a:p>
                  </a:txBody>
                  <a:tcPr/>
                </a:tc>
                <a:tc>
                  <a:txBody>
                    <a:bodyPr/>
                    <a:lstStyle/>
                    <a:p>
                      <a:pPr algn="ctr"/>
                      <a:r>
                        <a:rPr lang="en-US" dirty="0"/>
                        <a:t>1011</a:t>
                      </a:r>
                    </a:p>
                  </a:txBody>
                  <a:tcPr/>
                </a:tc>
                <a:tc>
                  <a:txBody>
                    <a:bodyPr/>
                    <a:lstStyle/>
                    <a:p>
                      <a:pPr algn="ctr"/>
                      <a:r>
                        <a:rPr lang="en-US" dirty="0"/>
                        <a:t>11</a:t>
                      </a:r>
                    </a:p>
                  </a:txBody>
                  <a:tcPr/>
                </a:tc>
                <a:extLst>
                  <a:ext uri="{0D108BD9-81ED-4DB2-BD59-A6C34878D82A}">
                    <a16:rowId xmlns:a16="http://schemas.microsoft.com/office/drawing/2014/main" val="2969221589"/>
                  </a:ext>
                </a:extLst>
              </a:tr>
              <a:tr h="370840">
                <a:tc>
                  <a:txBody>
                    <a:bodyPr/>
                    <a:lstStyle/>
                    <a:p>
                      <a:pPr algn="ctr"/>
                      <a:r>
                        <a:rPr lang="en-US" dirty="0"/>
                        <a:t>C</a:t>
                      </a:r>
                    </a:p>
                  </a:txBody>
                  <a:tcPr/>
                </a:tc>
                <a:tc>
                  <a:txBody>
                    <a:bodyPr/>
                    <a:lstStyle/>
                    <a:p>
                      <a:pPr algn="ctr"/>
                      <a:r>
                        <a:rPr lang="en-US" dirty="0"/>
                        <a:t>1100</a:t>
                      </a:r>
                    </a:p>
                  </a:txBody>
                  <a:tcPr/>
                </a:tc>
                <a:tc>
                  <a:txBody>
                    <a:bodyPr/>
                    <a:lstStyle/>
                    <a:p>
                      <a:pPr algn="ctr"/>
                      <a:r>
                        <a:rPr lang="en-US" dirty="0"/>
                        <a:t>12</a:t>
                      </a:r>
                    </a:p>
                  </a:txBody>
                  <a:tcPr/>
                </a:tc>
                <a:extLst>
                  <a:ext uri="{0D108BD9-81ED-4DB2-BD59-A6C34878D82A}">
                    <a16:rowId xmlns:a16="http://schemas.microsoft.com/office/drawing/2014/main" val="1413012496"/>
                  </a:ext>
                </a:extLst>
              </a:tr>
              <a:tr h="370840">
                <a:tc>
                  <a:txBody>
                    <a:bodyPr/>
                    <a:lstStyle/>
                    <a:p>
                      <a:pPr algn="ctr"/>
                      <a:r>
                        <a:rPr lang="en-US" dirty="0"/>
                        <a:t>D</a:t>
                      </a:r>
                    </a:p>
                  </a:txBody>
                  <a:tcPr/>
                </a:tc>
                <a:tc>
                  <a:txBody>
                    <a:bodyPr/>
                    <a:lstStyle/>
                    <a:p>
                      <a:pPr algn="ctr"/>
                      <a:r>
                        <a:rPr lang="en-US" dirty="0"/>
                        <a:t>1101</a:t>
                      </a:r>
                    </a:p>
                  </a:txBody>
                  <a:tcPr/>
                </a:tc>
                <a:tc>
                  <a:txBody>
                    <a:bodyPr/>
                    <a:lstStyle/>
                    <a:p>
                      <a:pPr algn="ctr"/>
                      <a:r>
                        <a:rPr lang="en-US" dirty="0"/>
                        <a:t>13</a:t>
                      </a:r>
                    </a:p>
                  </a:txBody>
                  <a:tcPr/>
                </a:tc>
                <a:extLst>
                  <a:ext uri="{0D108BD9-81ED-4DB2-BD59-A6C34878D82A}">
                    <a16:rowId xmlns:a16="http://schemas.microsoft.com/office/drawing/2014/main" val="3469026240"/>
                  </a:ext>
                </a:extLst>
              </a:tr>
              <a:tr h="370840">
                <a:tc>
                  <a:txBody>
                    <a:bodyPr/>
                    <a:lstStyle/>
                    <a:p>
                      <a:pPr algn="ctr"/>
                      <a:r>
                        <a:rPr lang="en-US" dirty="0"/>
                        <a:t>E</a:t>
                      </a:r>
                    </a:p>
                  </a:txBody>
                  <a:tcPr/>
                </a:tc>
                <a:tc>
                  <a:txBody>
                    <a:bodyPr/>
                    <a:lstStyle/>
                    <a:p>
                      <a:pPr algn="ctr"/>
                      <a:r>
                        <a:rPr lang="en-US" dirty="0"/>
                        <a:t>1110</a:t>
                      </a:r>
                    </a:p>
                  </a:txBody>
                  <a:tcPr/>
                </a:tc>
                <a:tc>
                  <a:txBody>
                    <a:bodyPr/>
                    <a:lstStyle/>
                    <a:p>
                      <a:pPr algn="ctr"/>
                      <a:r>
                        <a:rPr lang="en-US" dirty="0"/>
                        <a:t>14</a:t>
                      </a:r>
                    </a:p>
                  </a:txBody>
                  <a:tcPr/>
                </a:tc>
                <a:extLst>
                  <a:ext uri="{0D108BD9-81ED-4DB2-BD59-A6C34878D82A}">
                    <a16:rowId xmlns:a16="http://schemas.microsoft.com/office/drawing/2014/main" val="4200558357"/>
                  </a:ext>
                </a:extLst>
              </a:tr>
              <a:tr h="370840">
                <a:tc>
                  <a:txBody>
                    <a:bodyPr/>
                    <a:lstStyle/>
                    <a:p>
                      <a:pPr algn="ctr"/>
                      <a:r>
                        <a:rPr lang="en-US" dirty="0"/>
                        <a:t>F</a:t>
                      </a:r>
                    </a:p>
                  </a:txBody>
                  <a:tcPr/>
                </a:tc>
                <a:tc>
                  <a:txBody>
                    <a:bodyPr/>
                    <a:lstStyle/>
                    <a:p>
                      <a:pPr algn="ctr"/>
                      <a:r>
                        <a:rPr lang="en-US" dirty="0"/>
                        <a:t>1111</a:t>
                      </a:r>
                    </a:p>
                  </a:txBody>
                  <a:tcPr/>
                </a:tc>
                <a:tc>
                  <a:txBody>
                    <a:bodyPr/>
                    <a:lstStyle/>
                    <a:p>
                      <a:pPr algn="ctr"/>
                      <a:r>
                        <a:rPr lang="en-US" dirty="0"/>
                        <a:t>15</a:t>
                      </a:r>
                    </a:p>
                  </a:txBody>
                  <a:tcPr/>
                </a:tc>
                <a:extLst>
                  <a:ext uri="{0D108BD9-81ED-4DB2-BD59-A6C34878D82A}">
                    <a16:rowId xmlns:a16="http://schemas.microsoft.com/office/drawing/2014/main" val="2589127853"/>
                  </a:ext>
                </a:extLst>
              </a:tr>
            </a:tbl>
          </a:graphicData>
        </a:graphic>
      </p:graphicFrame>
      <p:pic>
        <p:nvPicPr>
          <p:cNvPr id="8" name="Picture 7">
            <a:extLst>
              <a:ext uri="{FF2B5EF4-FFF2-40B4-BE49-F238E27FC236}">
                <a16:creationId xmlns:a16="http://schemas.microsoft.com/office/drawing/2014/main" id="{7F0949F0-FB34-384F-AC3F-C77E3E72A0A2}"/>
              </a:ext>
            </a:extLst>
          </p:cNvPr>
          <p:cNvPicPr>
            <a:picLocks noChangeAspect="1"/>
          </p:cNvPicPr>
          <p:nvPr/>
        </p:nvPicPr>
        <p:blipFill>
          <a:blip r:embed="rId2"/>
          <a:stretch>
            <a:fillRect/>
          </a:stretch>
        </p:blipFill>
        <p:spPr>
          <a:xfrm>
            <a:off x="1421216" y="3116766"/>
            <a:ext cx="1989508" cy="3060197"/>
          </a:xfrm>
          <a:prstGeom prst="rect">
            <a:avLst/>
          </a:prstGeom>
        </p:spPr>
      </p:pic>
      <p:sp>
        <p:nvSpPr>
          <p:cNvPr id="14" name="TextBox 13">
            <a:extLst>
              <a:ext uri="{FF2B5EF4-FFF2-40B4-BE49-F238E27FC236}">
                <a16:creationId xmlns:a16="http://schemas.microsoft.com/office/drawing/2014/main" id="{8CE09AFB-7B83-B849-9BFC-FD825F5B6955}"/>
              </a:ext>
            </a:extLst>
          </p:cNvPr>
          <p:cNvSpPr txBox="1"/>
          <p:nvPr/>
        </p:nvSpPr>
        <p:spPr>
          <a:xfrm>
            <a:off x="5285678" y="5901022"/>
            <a:ext cx="340158" cy="461665"/>
          </a:xfrm>
          <a:prstGeom prst="rect">
            <a:avLst/>
          </a:prstGeom>
          <a:noFill/>
        </p:spPr>
        <p:txBody>
          <a:bodyPr wrap="none" rtlCol="0">
            <a:spAutoFit/>
          </a:bodyPr>
          <a:lstStyle/>
          <a:p>
            <a:r>
              <a:rPr lang="en-US" sz="2400" dirty="0"/>
              <a:t>1</a:t>
            </a:r>
          </a:p>
        </p:txBody>
      </p:sp>
      <p:sp>
        <p:nvSpPr>
          <p:cNvPr id="16" name="TextBox 15">
            <a:extLst>
              <a:ext uri="{FF2B5EF4-FFF2-40B4-BE49-F238E27FC236}">
                <a16:creationId xmlns:a16="http://schemas.microsoft.com/office/drawing/2014/main" id="{19A26742-33D0-684C-8749-53DD7DD1E013}"/>
              </a:ext>
            </a:extLst>
          </p:cNvPr>
          <p:cNvSpPr txBox="1"/>
          <p:nvPr/>
        </p:nvSpPr>
        <p:spPr>
          <a:xfrm>
            <a:off x="5460302" y="5901022"/>
            <a:ext cx="340158" cy="461665"/>
          </a:xfrm>
          <a:prstGeom prst="rect">
            <a:avLst/>
          </a:prstGeom>
          <a:noFill/>
        </p:spPr>
        <p:txBody>
          <a:bodyPr wrap="none" rtlCol="0">
            <a:spAutoFit/>
          </a:bodyPr>
          <a:lstStyle/>
          <a:p>
            <a:r>
              <a:rPr lang="en-US" sz="2400" dirty="0"/>
              <a:t>1</a:t>
            </a:r>
          </a:p>
        </p:txBody>
      </p:sp>
      <p:sp>
        <p:nvSpPr>
          <p:cNvPr id="17" name="TextBox 16">
            <a:extLst>
              <a:ext uri="{FF2B5EF4-FFF2-40B4-BE49-F238E27FC236}">
                <a16:creationId xmlns:a16="http://schemas.microsoft.com/office/drawing/2014/main" id="{3D3D61E6-A0B0-6245-B8E4-78A39C0F2FE7}"/>
              </a:ext>
            </a:extLst>
          </p:cNvPr>
          <p:cNvSpPr txBox="1"/>
          <p:nvPr/>
        </p:nvSpPr>
        <p:spPr>
          <a:xfrm>
            <a:off x="5634926" y="5901022"/>
            <a:ext cx="340158" cy="461665"/>
          </a:xfrm>
          <a:prstGeom prst="rect">
            <a:avLst/>
          </a:prstGeom>
          <a:noFill/>
        </p:spPr>
        <p:txBody>
          <a:bodyPr wrap="none" rtlCol="0">
            <a:spAutoFit/>
          </a:bodyPr>
          <a:lstStyle/>
          <a:p>
            <a:r>
              <a:rPr lang="en-US" sz="2400" dirty="0"/>
              <a:t>0</a:t>
            </a:r>
          </a:p>
        </p:txBody>
      </p:sp>
      <p:sp>
        <p:nvSpPr>
          <p:cNvPr id="18" name="TextBox 17">
            <a:extLst>
              <a:ext uri="{FF2B5EF4-FFF2-40B4-BE49-F238E27FC236}">
                <a16:creationId xmlns:a16="http://schemas.microsoft.com/office/drawing/2014/main" id="{0220B9A8-4B2B-0F47-8A4E-444B911922A1}"/>
              </a:ext>
            </a:extLst>
          </p:cNvPr>
          <p:cNvSpPr txBox="1"/>
          <p:nvPr/>
        </p:nvSpPr>
        <p:spPr>
          <a:xfrm>
            <a:off x="5809550" y="5901022"/>
            <a:ext cx="340158" cy="461665"/>
          </a:xfrm>
          <a:prstGeom prst="rect">
            <a:avLst/>
          </a:prstGeom>
          <a:noFill/>
        </p:spPr>
        <p:txBody>
          <a:bodyPr wrap="none" rtlCol="0">
            <a:spAutoFit/>
          </a:bodyPr>
          <a:lstStyle/>
          <a:p>
            <a:r>
              <a:rPr lang="en-US" sz="2400" dirty="0"/>
              <a:t>1</a:t>
            </a:r>
          </a:p>
        </p:txBody>
      </p:sp>
      <p:sp>
        <p:nvSpPr>
          <p:cNvPr id="19" name="TextBox 18">
            <a:extLst>
              <a:ext uri="{FF2B5EF4-FFF2-40B4-BE49-F238E27FC236}">
                <a16:creationId xmlns:a16="http://schemas.microsoft.com/office/drawing/2014/main" id="{B81203BD-C0FB-654C-89E0-1AD9A32F6E12}"/>
              </a:ext>
            </a:extLst>
          </p:cNvPr>
          <p:cNvSpPr txBox="1"/>
          <p:nvPr/>
        </p:nvSpPr>
        <p:spPr>
          <a:xfrm>
            <a:off x="6004501" y="5901022"/>
            <a:ext cx="340158" cy="461665"/>
          </a:xfrm>
          <a:prstGeom prst="rect">
            <a:avLst/>
          </a:prstGeom>
          <a:noFill/>
        </p:spPr>
        <p:txBody>
          <a:bodyPr wrap="none" rtlCol="0">
            <a:spAutoFit/>
          </a:bodyPr>
          <a:lstStyle/>
          <a:p>
            <a:r>
              <a:rPr lang="en-US" sz="2400" dirty="0"/>
              <a:t>0</a:t>
            </a:r>
          </a:p>
        </p:txBody>
      </p:sp>
      <p:sp>
        <p:nvSpPr>
          <p:cNvPr id="20" name="TextBox 19">
            <a:extLst>
              <a:ext uri="{FF2B5EF4-FFF2-40B4-BE49-F238E27FC236}">
                <a16:creationId xmlns:a16="http://schemas.microsoft.com/office/drawing/2014/main" id="{D671CE9A-2DFB-B84C-9C37-8EA43D1EE709}"/>
              </a:ext>
            </a:extLst>
          </p:cNvPr>
          <p:cNvSpPr txBox="1"/>
          <p:nvPr/>
        </p:nvSpPr>
        <p:spPr>
          <a:xfrm>
            <a:off x="6197116" y="5901022"/>
            <a:ext cx="340158" cy="461665"/>
          </a:xfrm>
          <a:prstGeom prst="rect">
            <a:avLst/>
          </a:prstGeom>
          <a:noFill/>
        </p:spPr>
        <p:txBody>
          <a:bodyPr wrap="none" rtlCol="0">
            <a:spAutoFit/>
          </a:bodyPr>
          <a:lstStyle/>
          <a:p>
            <a:r>
              <a:rPr lang="en-US" sz="2400" dirty="0"/>
              <a:t>0</a:t>
            </a:r>
          </a:p>
        </p:txBody>
      </p:sp>
      <p:sp>
        <p:nvSpPr>
          <p:cNvPr id="21" name="TextBox 20">
            <a:extLst>
              <a:ext uri="{FF2B5EF4-FFF2-40B4-BE49-F238E27FC236}">
                <a16:creationId xmlns:a16="http://schemas.microsoft.com/office/drawing/2014/main" id="{A0874700-03A3-184B-9BDC-5D6DFB7E26C5}"/>
              </a:ext>
            </a:extLst>
          </p:cNvPr>
          <p:cNvSpPr txBox="1"/>
          <p:nvPr/>
        </p:nvSpPr>
        <p:spPr>
          <a:xfrm>
            <a:off x="6392067" y="5901022"/>
            <a:ext cx="340158" cy="461665"/>
          </a:xfrm>
          <a:prstGeom prst="rect">
            <a:avLst/>
          </a:prstGeom>
          <a:noFill/>
        </p:spPr>
        <p:txBody>
          <a:bodyPr wrap="none" rtlCol="0">
            <a:spAutoFit/>
          </a:bodyPr>
          <a:lstStyle/>
          <a:p>
            <a:r>
              <a:rPr lang="en-US" sz="2400" dirty="0"/>
              <a:t>1</a:t>
            </a:r>
          </a:p>
        </p:txBody>
      </p:sp>
      <p:sp>
        <p:nvSpPr>
          <p:cNvPr id="22" name="TextBox 21">
            <a:extLst>
              <a:ext uri="{FF2B5EF4-FFF2-40B4-BE49-F238E27FC236}">
                <a16:creationId xmlns:a16="http://schemas.microsoft.com/office/drawing/2014/main" id="{B2114276-0B5F-1740-B2A9-2541C0CFF476}"/>
              </a:ext>
            </a:extLst>
          </p:cNvPr>
          <p:cNvSpPr txBox="1"/>
          <p:nvPr/>
        </p:nvSpPr>
        <p:spPr>
          <a:xfrm>
            <a:off x="6566691" y="5901022"/>
            <a:ext cx="340158" cy="461665"/>
          </a:xfrm>
          <a:prstGeom prst="rect">
            <a:avLst/>
          </a:prstGeom>
          <a:noFill/>
        </p:spPr>
        <p:txBody>
          <a:bodyPr wrap="none" rtlCol="0">
            <a:spAutoFit/>
          </a:bodyPr>
          <a:lstStyle/>
          <a:p>
            <a:r>
              <a:rPr lang="en-US" sz="2400" dirty="0"/>
              <a:t>0</a:t>
            </a:r>
          </a:p>
        </p:txBody>
      </p:sp>
      <p:cxnSp>
        <p:nvCxnSpPr>
          <p:cNvPr id="24" name="Elbow Connector 23">
            <a:extLst>
              <a:ext uri="{FF2B5EF4-FFF2-40B4-BE49-F238E27FC236}">
                <a16:creationId xmlns:a16="http://schemas.microsoft.com/office/drawing/2014/main" id="{B3B3C3A2-770A-454F-B394-815AA1EFF11C}"/>
              </a:ext>
            </a:extLst>
          </p:cNvPr>
          <p:cNvCxnSpPr>
            <a:endCxn id="22" idx="0"/>
          </p:cNvCxnSpPr>
          <p:nvPr/>
        </p:nvCxnSpPr>
        <p:spPr>
          <a:xfrm>
            <a:off x="3410724" y="3195145"/>
            <a:ext cx="3326046" cy="2705877"/>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B6D73877-C9FE-2C41-BC58-CC6335374CC0}"/>
              </a:ext>
            </a:extLst>
          </p:cNvPr>
          <p:cNvCxnSpPr>
            <a:endCxn id="21" idx="0"/>
          </p:cNvCxnSpPr>
          <p:nvPr/>
        </p:nvCxnSpPr>
        <p:spPr>
          <a:xfrm>
            <a:off x="3404278" y="3594538"/>
            <a:ext cx="3157868" cy="2306484"/>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Elbow Connector 29">
            <a:extLst>
              <a:ext uri="{FF2B5EF4-FFF2-40B4-BE49-F238E27FC236}">
                <a16:creationId xmlns:a16="http://schemas.microsoft.com/office/drawing/2014/main" id="{FC0F6DAF-59F3-8840-9B45-345AEA74C64A}"/>
              </a:ext>
            </a:extLst>
          </p:cNvPr>
          <p:cNvCxnSpPr>
            <a:endCxn id="20" idx="0"/>
          </p:cNvCxnSpPr>
          <p:nvPr/>
        </p:nvCxnSpPr>
        <p:spPr>
          <a:xfrm>
            <a:off x="3440141" y="4001294"/>
            <a:ext cx="2927054" cy="1899728"/>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Elbow Connector 31">
            <a:extLst>
              <a:ext uri="{FF2B5EF4-FFF2-40B4-BE49-F238E27FC236}">
                <a16:creationId xmlns:a16="http://schemas.microsoft.com/office/drawing/2014/main" id="{230887E3-C077-7B49-B710-7E0C37236EAA}"/>
              </a:ext>
            </a:extLst>
          </p:cNvPr>
          <p:cNvCxnSpPr>
            <a:endCxn id="19" idx="0"/>
          </p:cNvCxnSpPr>
          <p:nvPr/>
        </p:nvCxnSpPr>
        <p:spPr>
          <a:xfrm>
            <a:off x="3415269" y="4443663"/>
            <a:ext cx="2759311" cy="1457359"/>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33">
            <a:extLst>
              <a:ext uri="{FF2B5EF4-FFF2-40B4-BE49-F238E27FC236}">
                <a16:creationId xmlns:a16="http://schemas.microsoft.com/office/drawing/2014/main" id="{0A6AB812-0471-1645-A131-0022B9199B7B}"/>
              </a:ext>
            </a:extLst>
          </p:cNvPr>
          <p:cNvCxnSpPr>
            <a:cxnSpLocks/>
            <a:endCxn id="18" idx="0"/>
          </p:cNvCxnSpPr>
          <p:nvPr/>
        </p:nvCxnSpPr>
        <p:spPr>
          <a:xfrm>
            <a:off x="3433260" y="4855779"/>
            <a:ext cx="2546369" cy="1045243"/>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991EBC7B-A9EB-324C-AACF-C60B36E31C78}"/>
              </a:ext>
            </a:extLst>
          </p:cNvPr>
          <p:cNvCxnSpPr>
            <a:cxnSpLocks/>
            <a:endCxn id="17" idx="0"/>
          </p:cNvCxnSpPr>
          <p:nvPr/>
        </p:nvCxnSpPr>
        <p:spPr>
          <a:xfrm>
            <a:off x="3440141" y="5286703"/>
            <a:ext cx="2364864" cy="614319"/>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a:extLst>
              <a:ext uri="{FF2B5EF4-FFF2-40B4-BE49-F238E27FC236}">
                <a16:creationId xmlns:a16="http://schemas.microsoft.com/office/drawing/2014/main" id="{A6831B23-72DE-544D-80A9-7870FD2E2639}"/>
              </a:ext>
            </a:extLst>
          </p:cNvPr>
          <p:cNvCxnSpPr>
            <a:cxnSpLocks/>
            <a:endCxn id="16" idx="0"/>
          </p:cNvCxnSpPr>
          <p:nvPr/>
        </p:nvCxnSpPr>
        <p:spPr>
          <a:xfrm>
            <a:off x="3428715" y="5696607"/>
            <a:ext cx="2201666" cy="204415"/>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Elbow Connector 47">
            <a:extLst>
              <a:ext uri="{FF2B5EF4-FFF2-40B4-BE49-F238E27FC236}">
                <a16:creationId xmlns:a16="http://schemas.microsoft.com/office/drawing/2014/main" id="{F98DAF60-ECDE-484A-8073-2D9C26C70A19}"/>
              </a:ext>
            </a:extLst>
          </p:cNvPr>
          <p:cNvCxnSpPr>
            <a:endCxn id="14" idx="1"/>
          </p:cNvCxnSpPr>
          <p:nvPr/>
        </p:nvCxnSpPr>
        <p:spPr>
          <a:xfrm>
            <a:off x="3410724" y="6053959"/>
            <a:ext cx="1874954" cy="77896"/>
          </a:xfrm>
          <a:prstGeom prst="bentConnector3">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115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DD39D-D206-284C-8424-9E19EB28288B}"/>
              </a:ext>
            </a:extLst>
          </p:cNvPr>
          <p:cNvSpPr>
            <a:spLocks noGrp="1"/>
          </p:cNvSpPr>
          <p:nvPr>
            <p:ph type="title"/>
          </p:nvPr>
        </p:nvSpPr>
        <p:spPr/>
        <p:txBody>
          <a:bodyPr/>
          <a:lstStyle/>
          <a:p>
            <a:r>
              <a:rPr lang="en-US" dirty="0"/>
              <a:t>Radix Conversions:</a:t>
            </a:r>
            <a:br>
              <a:rPr lang="en-US" dirty="0"/>
            </a:br>
            <a:r>
              <a:rPr lang="en-US" dirty="0"/>
              <a:t>Decimal to Binary </a:t>
            </a:r>
            <a:r>
              <a:rPr lang="en-US" sz="3600" dirty="0"/>
              <a:t>(repeated subtraction)</a:t>
            </a:r>
            <a:endParaRPr lang="en-US" dirty="0"/>
          </a:p>
        </p:txBody>
      </p:sp>
      <p:sp>
        <p:nvSpPr>
          <p:cNvPr id="3" name="Content Placeholder 2">
            <a:extLst>
              <a:ext uri="{FF2B5EF4-FFF2-40B4-BE49-F238E27FC236}">
                <a16:creationId xmlns:a16="http://schemas.microsoft.com/office/drawing/2014/main" id="{8B5ECDAC-BE8B-BF48-8428-7BE561DA2D46}"/>
              </a:ext>
            </a:extLst>
          </p:cNvPr>
          <p:cNvSpPr>
            <a:spLocks noGrp="1"/>
          </p:cNvSpPr>
          <p:nvPr>
            <p:ph idx="1"/>
          </p:nvPr>
        </p:nvSpPr>
        <p:spPr/>
        <p:txBody>
          <a:bodyPr/>
          <a:lstStyle/>
          <a:p>
            <a:r>
              <a:rPr lang="en-US" dirty="0"/>
              <a:t>Repeatedly subtract by powers-of-two</a:t>
            </a:r>
          </a:p>
          <a:p>
            <a:pPr lvl="1"/>
            <a:r>
              <a:rPr lang="en-US" dirty="0"/>
              <a:t>Start with greatest power-of-two less than value</a:t>
            </a:r>
          </a:p>
          <a:p>
            <a:pPr lvl="1"/>
            <a:r>
              <a:rPr lang="en-US" dirty="0"/>
              <a:t>If power-of-two is less than working value, subtract,</a:t>
            </a:r>
            <a:br>
              <a:rPr lang="en-US" dirty="0"/>
            </a:br>
            <a:r>
              <a:rPr lang="en-US" dirty="0"/>
              <a:t>place a 1 bit, and go to next-smaller power-of-two</a:t>
            </a:r>
          </a:p>
          <a:p>
            <a:pPr lvl="1"/>
            <a:r>
              <a:rPr lang="en-US" dirty="0"/>
              <a:t>Otherwise, place a 0 bit and go to next-smaller power-of-two</a:t>
            </a:r>
          </a:p>
          <a:p>
            <a:endParaRPr lang="en-US" dirty="0"/>
          </a:p>
          <a:p>
            <a:endParaRPr lang="en-US" dirty="0"/>
          </a:p>
        </p:txBody>
      </p:sp>
      <p:sp>
        <p:nvSpPr>
          <p:cNvPr id="4" name="Footer Placeholder 3">
            <a:extLst>
              <a:ext uri="{FF2B5EF4-FFF2-40B4-BE49-F238E27FC236}">
                <a16:creationId xmlns:a16="http://schemas.microsoft.com/office/drawing/2014/main" id="{9E2C4978-B713-6646-A8F4-CD055FD72615}"/>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BC0661C8-4EE8-FF41-AB3B-04B9139CF7EE}"/>
              </a:ext>
            </a:extLst>
          </p:cNvPr>
          <p:cNvSpPr>
            <a:spLocks noGrp="1"/>
          </p:cNvSpPr>
          <p:nvPr>
            <p:ph type="sldNum" sz="quarter" idx="12"/>
          </p:nvPr>
        </p:nvSpPr>
        <p:spPr/>
        <p:txBody>
          <a:bodyPr/>
          <a:lstStyle/>
          <a:p>
            <a:fld id="{B30C84D9-7A41-4FEB-892B-80917372DB87}" type="slidenum">
              <a:rPr lang="en-US" smtClean="0"/>
              <a:t>13</a:t>
            </a:fld>
            <a:endParaRPr lang="en-US"/>
          </a:p>
        </p:txBody>
      </p:sp>
      <p:sp>
        <p:nvSpPr>
          <p:cNvPr id="6" name="Text Placeholder 5">
            <a:extLst>
              <a:ext uri="{FF2B5EF4-FFF2-40B4-BE49-F238E27FC236}">
                <a16:creationId xmlns:a16="http://schemas.microsoft.com/office/drawing/2014/main" id="{101EBA47-89DF-804F-A527-DD2F90A25846}"/>
              </a:ext>
            </a:extLst>
          </p:cNvPr>
          <p:cNvSpPr>
            <a:spLocks noGrp="1"/>
          </p:cNvSpPr>
          <p:nvPr>
            <p:ph type="body" sz="quarter" idx="13"/>
          </p:nvPr>
        </p:nvSpPr>
        <p:spPr/>
        <p:txBody>
          <a:bodyPr/>
          <a:lstStyle/>
          <a:p>
            <a:r>
              <a:rPr lang="en-US" dirty="0"/>
              <a:t>Slide by Bohn</a:t>
            </a:r>
          </a:p>
        </p:txBody>
      </p:sp>
      <p:graphicFrame>
        <p:nvGraphicFramePr>
          <p:cNvPr id="7" name="Table 6">
            <a:extLst>
              <a:ext uri="{FF2B5EF4-FFF2-40B4-BE49-F238E27FC236}">
                <a16:creationId xmlns:a16="http://schemas.microsoft.com/office/drawing/2014/main" id="{B182685B-B544-5E42-A501-A91ECBF85012}"/>
              </a:ext>
            </a:extLst>
          </p:cNvPr>
          <p:cNvGraphicFramePr>
            <a:graphicFrameLocks noGrp="1"/>
          </p:cNvGraphicFramePr>
          <p:nvPr/>
        </p:nvGraphicFramePr>
        <p:xfrm>
          <a:off x="9296401" y="234632"/>
          <a:ext cx="2406648" cy="6304280"/>
        </p:xfrm>
        <a:graphic>
          <a:graphicData uri="http://schemas.openxmlformats.org/drawingml/2006/table">
            <a:tbl>
              <a:tblPr firstRow="1" bandRow="1">
                <a:tableStyleId>{5C22544A-7EE6-4342-B048-85BDC9FD1C3A}</a:tableStyleId>
              </a:tblPr>
              <a:tblGrid>
                <a:gridCol w="802216">
                  <a:extLst>
                    <a:ext uri="{9D8B030D-6E8A-4147-A177-3AD203B41FA5}">
                      <a16:colId xmlns:a16="http://schemas.microsoft.com/office/drawing/2014/main" val="2469763087"/>
                    </a:ext>
                  </a:extLst>
                </a:gridCol>
                <a:gridCol w="802216">
                  <a:extLst>
                    <a:ext uri="{9D8B030D-6E8A-4147-A177-3AD203B41FA5}">
                      <a16:colId xmlns:a16="http://schemas.microsoft.com/office/drawing/2014/main" val="1986114865"/>
                    </a:ext>
                  </a:extLst>
                </a:gridCol>
                <a:gridCol w="802216">
                  <a:extLst>
                    <a:ext uri="{9D8B030D-6E8A-4147-A177-3AD203B41FA5}">
                      <a16:colId xmlns:a16="http://schemas.microsoft.com/office/drawing/2014/main" val="3250702217"/>
                    </a:ext>
                  </a:extLst>
                </a:gridCol>
              </a:tblGrid>
              <a:tr h="370840">
                <a:tc>
                  <a:txBody>
                    <a:bodyPr/>
                    <a:lstStyle/>
                    <a:p>
                      <a:pPr algn="ctr"/>
                      <a:r>
                        <a:rPr lang="en-US" dirty="0"/>
                        <a:t>Hex</a:t>
                      </a:r>
                    </a:p>
                  </a:txBody>
                  <a:tcPr anchor="b"/>
                </a:tc>
                <a:tc>
                  <a:txBody>
                    <a:bodyPr/>
                    <a:lstStyle/>
                    <a:p>
                      <a:pPr algn="ctr"/>
                      <a:r>
                        <a:rPr lang="en-US" dirty="0"/>
                        <a:t>Binary</a:t>
                      </a:r>
                    </a:p>
                  </a:txBody>
                  <a:tcPr anchor="b"/>
                </a:tc>
                <a:tc>
                  <a:txBody>
                    <a:bodyPr/>
                    <a:lstStyle/>
                    <a:p>
                      <a:pPr algn="ctr"/>
                      <a:r>
                        <a:rPr lang="en-US" sz="1400" dirty="0"/>
                        <a:t>Decimal</a:t>
                      </a:r>
                    </a:p>
                  </a:txBody>
                  <a:tcPr anchor="b"/>
                </a:tc>
                <a:extLst>
                  <a:ext uri="{0D108BD9-81ED-4DB2-BD59-A6C34878D82A}">
                    <a16:rowId xmlns:a16="http://schemas.microsoft.com/office/drawing/2014/main" val="3762869149"/>
                  </a:ext>
                </a:extLst>
              </a:tr>
              <a:tr h="370840">
                <a:tc>
                  <a:txBody>
                    <a:bodyPr/>
                    <a:lstStyle/>
                    <a:p>
                      <a:pPr algn="ctr"/>
                      <a:r>
                        <a:rPr lang="en-US" dirty="0"/>
                        <a:t>0</a:t>
                      </a:r>
                    </a:p>
                  </a:txBody>
                  <a:tcPr/>
                </a:tc>
                <a:tc>
                  <a:txBody>
                    <a:bodyPr/>
                    <a:lstStyle/>
                    <a:p>
                      <a:pPr algn="ctr"/>
                      <a:r>
                        <a:rPr lang="en-US" dirty="0"/>
                        <a:t>0000</a:t>
                      </a:r>
                    </a:p>
                  </a:txBody>
                  <a:tcPr/>
                </a:tc>
                <a:tc>
                  <a:txBody>
                    <a:bodyPr/>
                    <a:lstStyle/>
                    <a:p>
                      <a:pPr algn="ctr"/>
                      <a:r>
                        <a:rPr lang="en-US" dirty="0"/>
                        <a:t>0</a:t>
                      </a:r>
                    </a:p>
                  </a:txBody>
                  <a:tcPr/>
                </a:tc>
                <a:extLst>
                  <a:ext uri="{0D108BD9-81ED-4DB2-BD59-A6C34878D82A}">
                    <a16:rowId xmlns:a16="http://schemas.microsoft.com/office/drawing/2014/main" val="1252144619"/>
                  </a:ext>
                </a:extLst>
              </a:tr>
              <a:tr h="370840">
                <a:tc>
                  <a:txBody>
                    <a:bodyPr/>
                    <a:lstStyle/>
                    <a:p>
                      <a:pPr algn="ctr"/>
                      <a:r>
                        <a:rPr lang="en-US" dirty="0"/>
                        <a:t>1</a:t>
                      </a:r>
                    </a:p>
                  </a:txBody>
                  <a:tcPr/>
                </a:tc>
                <a:tc>
                  <a:txBody>
                    <a:bodyPr/>
                    <a:lstStyle/>
                    <a:p>
                      <a:pPr algn="ctr"/>
                      <a:r>
                        <a:rPr lang="en-US" dirty="0"/>
                        <a:t>0001</a:t>
                      </a:r>
                    </a:p>
                  </a:txBody>
                  <a:tcPr/>
                </a:tc>
                <a:tc>
                  <a:txBody>
                    <a:bodyPr/>
                    <a:lstStyle/>
                    <a:p>
                      <a:pPr algn="ctr"/>
                      <a:r>
                        <a:rPr lang="en-US" dirty="0"/>
                        <a:t>1</a:t>
                      </a:r>
                    </a:p>
                  </a:txBody>
                  <a:tcPr/>
                </a:tc>
                <a:extLst>
                  <a:ext uri="{0D108BD9-81ED-4DB2-BD59-A6C34878D82A}">
                    <a16:rowId xmlns:a16="http://schemas.microsoft.com/office/drawing/2014/main" val="3441956937"/>
                  </a:ext>
                </a:extLst>
              </a:tr>
              <a:tr h="370840">
                <a:tc>
                  <a:txBody>
                    <a:bodyPr/>
                    <a:lstStyle/>
                    <a:p>
                      <a:pPr algn="ctr"/>
                      <a:r>
                        <a:rPr lang="en-US" dirty="0"/>
                        <a:t>2</a:t>
                      </a:r>
                    </a:p>
                  </a:txBody>
                  <a:tcPr/>
                </a:tc>
                <a:tc>
                  <a:txBody>
                    <a:bodyPr/>
                    <a:lstStyle/>
                    <a:p>
                      <a:pPr algn="ctr"/>
                      <a:r>
                        <a:rPr lang="en-US" dirty="0"/>
                        <a:t>0010</a:t>
                      </a:r>
                    </a:p>
                  </a:txBody>
                  <a:tcPr/>
                </a:tc>
                <a:tc>
                  <a:txBody>
                    <a:bodyPr/>
                    <a:lstStyle/>
                    <a:p>
                      <a:pPr algn="ctr"/>
                      <a:r>
                        <a:rPr lang="en-US" dirty="0"/>
                        <a:t>2</a:t>
                      </a:r>
                    </a:p>
                  </a:txBody>
                  <a:tcPr/>
                </a:tc>
                <a:extLst>
                  <a:ext uri="{0D108BD9-81ED-4DB2-BD59-A6C34878D82A}">
                    <a16:rowId xmlns:a16="http://schemas.microsoft.com/office/drawing/2014/main" val="1120559060"/>
                  </a:ext>
                </a:extLst>
              </a:tr>
              <a:tr h="370840">
                <a:tc>
                  <a:txBody>
                    <a:bodyPr/>
                    <a:lstStyle/>
                    <a:p>
                      <a:pPr algn="ctr"/>
                      <a:r>
                        <a:rPr lang="en-US" dirty="0"/>
                        <a:t>3</a:t>
                      </a:r>
                    </a:p>
                  </a:txBody>
                  <a:tcPr/>
                </a:tc>
                <a:tc>
                  <a:txBody>
                    <a:bodyPr/>
                    <a:lstStyle/>
                    <a:p>
                      <a:pPr algn="ctr"/>
                      <a:r>
                        <a:rPr lang="en-US" dirty="0"/>
                        <a:t>0011</a:t>
                      </a:r>
                    </a:p>
                  </a:txBody>
                  <a:tcPr/>
                </a:tc>
                <a:tc>
                  <a:txBody>
                    <a:bodyPr/>
                    <a:lstStyle/>
                    <a:p>
                      <a:pPr algn="ctr"/>
                      <a:r>
                        <a:rPr lang="en-US" dirty="0"/>
                        <a:t>3</a:t>
                      </a:r>
                    </a:p>
                  </a:txBody>
                  <a:tcPr/>
                </a:tc>
                <a:extLst>
                  <a:ext uri="{0D108BD9-81ED-4DB2-BD59-A6C34878D82A}">
                    <a16:rowId xmlns:a16="http://schemas.microsoft.com/office/drawing/2014/main" val="2250394542"/>
                  </a:ext>
                </a:extLst>
              </a:tr>
              <a:tr h="370840">
                <a:tc>
                  <a:txBody>
                    <a:bodyPr/>
                    <a:lstStyle/>
                    <a:p>
                      <a:pPr algn="ctr"/>
                      <a:r>
                        <a:rPr lang="en-US" dirty="0"/>
                        <a:t>4</a:t>
                      </a:r>
                    </a:p>
                  </a:txBody>
                  <a:tcPr/>
                </a:tc>
                <a:tc>
                  <a:txBody>
                    <a:bodyPr/>
                    <a:lstStyle/>
                    <a:p>
                      <a:pPr algn="ctr"/>
                      <a:r>
                        <a:rPr lang="en-US" dirty="0"/>
                        <a:t>0100</a:t>
                      </a:r>
                    </a:p>
                  </a:txBody>
                  <a:tcPr/>
                </a:tc>
                <a:tc>
                  <a:txBody>
                    <a:bodyPr/>
                    <a:lstStyle/>
                    <a:p>
                      <a:pPr algn="ctr"/>
                      <a:r>
                        <a:rPr lang="en-US" dirty="0"/>
                        <a:t>4</a:t>
                      </a:r>
                    </a:p>
                  </a:txBody>
                  <a:tcPr/>
                </a:tc>
                <a:extLst>
                  <a:ext uri="{0D108BD9-81ED-4DB2-BD59-A6C34878D82A}">
                    <a16:rowId xmlns:a16="http://schemas.microsoft.com/office/drawing/2014/main" val="3481705091"/>
                  </a:ext>
                </a:extLst>
              </a:tr>
              <a:tr h="370840">
                <a:tc>
                  <a:txBody>
                    <a:bodyPr/>
                    <a:lstStyle/>
                    <a:p>
                      <a:pPr algn="ctr"/>
                      <a:r>
                        <a:rPr lang="en-US" dirty="0"/>
                        <a:t>5</a:t>
                      </a:r>
                    </a:p>
                  </a:txBody>
                  <a:tcPr/>
                </a:tc>
                <a:tc>
                  <a:txBody>
                    <a:bodyPr/>
                    <a:lstStyle/>
                    <a:p>
                      <a:pPr algn="ctr"/>
                      <a:r>
                        <a:rPr lang="en-US" dirty="0"/>
                        <a:t>0101</a:t>
                      </a:r>
                    </a:p>
                  </a:txBody>
                  <a:tcPr/>
                </a:tc>
                <a:tc>
                  <a:txBody>
                    <a:bodyPr/>
                    <a:lstStyle/>
                    <a:p>
                      <a:pPr algn="ctr"/>
                      <a:r>
                        <a:rPr lang="en-US" dirty="0"/>
                        <a:t>5</a:t>
                      </a:r>
                    </a:p>
                  </a:txBody>
                  <a:tcPr/>
                </a:tc>
                <a:extLst>
                  <a:ext uri="{0D108BD9-81ED-4DB2-BD59-A6C34878D82A}">
                    <a16:rowId xmlns:a16="http://schemas.microsoft.com/office/drawing/2014/main" val="1950735726"/>
                  </a:ext>
                </a:extLst>
              </a:tr>
              <a:tr h="370840">
                <a:tc>
                  <a:txBody>
                    <a:bodyPr/>
                    <a:lstStyle/>
                    <a:p>
                      <a:pPr algn="ctr"/>
                      <a:r>
                        <a:rPr lang="en-US" dirty="0"/>
                        <a:t>6</a:t>
                      </a:r>
                    </a:p>
                  </a:txBody>
                  <a:tcPr/>
                </a:tc>
                <a:tc>
                  <a:txBody>
                    <a:bodyPr/>
                    <a:lstStyle/>
                    <a:p>
                      <a:pPr algn="ctr"/>
                      <a:r>
                        <a:rPr lang="en-US" dirty="0"/>
                        <a:t>0110</a:t>
                      </a:r>
                    </a:p>
                  </a:txBody>
                  <a:tcPr/>
                </a:tc>
                <a:tc>
                  <a:txBody>
                    <a:bodyPr/>
                    <a:lstStyle/>
                    <a:p>
                      <a:pPr algn="ctr"/>
                      <a:r>
                        <a:rPr lang="en-US" dirty="0"/>
                        <a:t>6</a:t>
                      </a:r>
                    </a:p>
                  </a:txBody>
                  <a:tcPr/>
                </a:tc>
                <a:extLst>
                  <a:ext uri="{0D108BD9-81ED-4DB2-BD59-A6C34878D82A}">
                    <a16:rowId xmlns:a16="http://schemas.microsoft.com/office/drawing/2014/main" val="655774712"/>
                  </a:ext>
                </a:extLst>
              </a:tr>
              <a:tr h="370840">
                <a:tc>
                  <a:txBody>
                    <a:bodyPr/>
                    <a:lstStyle/>
                    <a:p>
                      <a:pPr algn="ctr"/>
                      <a:r>
                        <a:rPr lang="en-US" dirty="0"/>
                        <a:t>7</a:t>
                      </a:r>
                    </a:p>
                  </a:txBody>
                  <a:tcPr/>
                </a:tc>
                <a:tc>
                  <a:txBody>
                    <a:bodyPr/>
                    <a:lstStyle/>
                    <a:p>
                      <a:pPr algn="ctr"/>
                      <a:r>
                        <a:rPr lang="en-US" dirty="0"/>
                        <a:t>0111</a:t>
                      </a:r>
                    </a:p>
                  </a:txBody>
                  <a:tcPr/>
                </a:tc>
                <a:tc>
                  <a:txBody>
                    <a:bodyPr/>
                    <a:lstStyle/>
                    <a:p>
                      <a:pPr algn="ctr"/>
                      <a:r>
                        <a:rPr lang="en-US" dirty="0"/>
                        <a:t>7</a:t>
                      </a:r>
                    </a:p>
                  </a:txBody>
                  <a:tcPr/>
                </a:tc>
                <a:extLst>
                  <a:ext uri="{0D108BD9-81ED-4DB2-BD59-A6C34878D82A}">
                    <a16:rowId xmlns:a16="http://schemas.microsoft.com/office/drawing/2014/main" val="4090023091"/>
                  </a:ext>
                </a:extLst>
              </a:tr>
              <a:tr h="370840">
                <a:tc>
                  <a:txBody>
                    <a:bodyPr/>
                    <a:lstStyle/>
                    <a:p>
                      <a:pPr algn="ctr"/>
                      <a:r>
                        <a:rPr lang="en-US" dirty="0"/>
                        <a:t>8</a:t>
                      </a:r>
                    </a:p>
                  </a:txBody>
                  <a:tcPr/>
                </a:tc>
                <a:tc>
                  <a:txBody>
                    <a:bodyPr/>
                    <a:lstStyle/>
                    <a:p>
                      <a:pPr algn="ctr"/>
                      <a:r>
                        <a:rPr lang="en-US" dirty="0"/>
                        <a:t>1000</a:t>
                      </a:r>
                    </a:p>
                  </a:txBody>
                  <a:tcPr/>
                </a:tc>
                <a:tc>
                  <a:txBody>
                    <a:bodyPr/>
                    <a:lstStyle/>
                    <a:p>
                      <a:pPr algn="ctr"/>
                      <a:r>
                        <a:rPr lang="en-US" dirty="0"/>
                        <a:t>8</a:t>
                      </a:r>
                    </a:p>
                  </a:txBody>
                  <a:tcPr/>
                </a:tc>
                <a:extLst>
                  <a:ext uri="{0D108BD9-81ED-4DB2-BD59-A6C34878D82A}">
                    <a16:rowId xmlns:a16="http://schemas.microsoft.com/office/drawing/2014/main" val="3521921549"/>
                  </a:ext>
                </a:extLst>
              </a:tr>
              <a:tr h="370840">
                <a:tc>
                  <a:txBody>
                    <a:bodyPr/>
                    <a:lstStyle/>
                    <a:p>
                      <a:pPr algn="ctr"/>
                      <a:r>
                        <a:rPr lang="en-US" dirty="0"/>
                        <a:t>9</a:t>
                      </a:r>
                    </a:p>
                  </a:txBody>
                  <a:tcPr/>
                </a:tc>
                <a:tc>
                  <a:txBody>
                    <a:bodyPr/>
                    <a:lstStyle/>
                    <a:p>
                      <a:pPr algn="ctr"/>
                      <a:r>
                        <a:rPr lang="en-US" dirty="0"/>
                        <a:t>1001</a:t>
                      </a:r>
                    </a:p>
                  </a:txBody>
                  <a:tcPr/>
                </a:tc>
                <a:tc>
                  <a:txBody>
                    <a:bodyPr/>
                    <a:lstStyle/>
                    <a:p>
                      <a:pPr algn="ctr"/>
                      <a:r>
                        <a:rPr lang="en-US" dirty="0"/>
                        <a:t>9</a:t>
                      </a:r>
                    </a:p>
                  </a:txBody>
                  <a:tcPr/>
                </a:tc>
                <a:extLst>
                  <a:ext uri="{0D108BD9-81ED-4DB2-BD59-A6C34878D82A}">
                    <a16:rowId xmlns:a16="http://schemas.microsoft.com/office/drawing/2014/main" val="1779539991"/>
                  </a:ext>
                </a:extLst>
              </a:tr>
              <a:tr h="370840">
                <a:tc>
                  <a:txBody>
                    <a:bodyPr/>
                    <a:lstStyle/>
                    <a:p>
                      <a:pPr algn="ctr"/>
                      <a:r>
                        <a:rPr lang="en-US" dirty="0"/>
                        <a:t>A</a:t>
                      </a:r>
                    </a:p>
                  </a:txBody>
                  <a:tcPr/>
                </a:tc>
                <a:tc>
                  <a:txBody>
                    <a:bodyPr/>
                    <a:lstStyle/>
                    <a:p>
                      <a:pPr algn="ctr"/>
                      <a:r>
                        <a:rPr lang="en-US" dirty="0"/>
                        <a:t>1010</a:t>
                      </a:r>
                    </a:p>
                  </a:txBody>
                  <a:tcPr/>
                </a:tc>
                <a:tc>
                  <a:txBody>
                    <a:bodyPr/>
                    <a:lstStyle/>
                    <a:p>
                      <a:pPr algn="ctr"/>
                      <a:r>
                        <a:rPr lang="en-US" dirty="0"/>
                        <a:t>10</a:t>
                      </a:r>
                    </a:p>
                  </a:txBody>
                  <a:tcPr/>
                </a:tc>
                <a:extLst>
                  <a:ext uri="{0D108BD9-81ED-4DB2-BD59-A6C34878D82A}">
                    <a16:rowId xmlns:a16="http://schemas.microsoft.com/office/drawing/2014/main" val="746939178"/>
                  </a:ext>
                </a:extLst>
              </a:tr>
              <a:tr h="370840">
                <a:tc>
                  <a:txBody>
                    <a:bodyPr/>
                    <a:lstStyle/>
                    <a:p>
                      <a:pPr algn="ctr"/>
                      <a:r>
                        <a:rPr lang="en-US" dirty="0"/>
                        <a:t>B</a:t>
                      </a:r>
                    </a:p>
                  </a:txBody>
                  <a:tcPr/>
                </a:tc>
                <a:tc>
                  <a:txBody>
                    <a:bodyPr/>
                    <a:lstStyle/>
                    <a:p>
                      <a:pPr algn="ctr"/>
                      <a:r>
                        <a:rPr lang="en-US" dirty="0"/>
                        <a:t>1011</a:t>
                      </a:r>
                    </a:p>
                  </a:txBody>
                  <a:tcPr/>
                </a:tc>
                <a:tc>
                  <a:txBody>
                    <a:bodyPr/>
                    <a:lstStyle/>
                    <a:p>
                      <a:pPr algn="ctr"/>
                      <a:r>
                        <a:rPr lang="en-US" dirty="0"/>
                        <a:t>11</a:t>
                      </a:r>
                    </a:p>
                  </a:txBody>
                  <a:tcPr/>
                </a:tc>
                <a:extLst>
                  <a:ext uri="{0D108BD9-81ED-4DB2-BD59-A6C34878D82A}">
                    <a16:rowId xmlns:a16="http://schemas.microsoft.com/office/drawing/2014/main" val="2969221589"/>
                  </a:ext>
                </a:extLst>
              </a:tr>
              <a:tr h="370840">
                <a:tc>
                  <a:txBody>
                    <a:bodyPr/>
                    <a:lstStyle/>
                    <a:p>
                      <a:pPr algn="ctr"/>
                      <a:r>
                        <a:rPr lang="en-US" dirty="0"/>
                        <a:t>C</a:t>
                      </a:r>
                    </a:p>
                  </a:txBody>
                  <a:tcPr/>
                </a:tc>
                <a:tc>
                  <a:txBody>
                    <a:bodyPr/>
                    <a:lstStyle/>
                    <a:p>
                      <a:pPr algn="ctr"/>
                      <a:r>
                        <a:rPr lang="en-US" dirty="0"/>
                        <a:t>1100</a:t>
                      </a:r>
                    </a:p>
                  </a:txBody>
                  <a:tcPr/>
                </a:tc>
                <a:tc>
                  <a:txBody>
                    <a:bodyPr/>
                    <a:lstStyle/>
                    <a:p>
                      <a:pPr algn="ctr"/>
                      <a:r>
                        <a:rPr lang="en-US" dirty="0"/>
                        <a:t>12</a:t>
                      </a:r>
                    </a:p>
                  </a:txBody>
                  <a:tcPr/>
                </a:tc>
                <a:extLst>
                  <a:ext uri="{0D108BD9-81ED-4DB2-BD59-A6C34878D82A}">
                    <a16:rowId xmlns:a16="http://schemas.microsoft.com/office/drawing/2014/main" val="1413012496"/>
                  </a:ext>
                </a:extLst>
              </a:tr>
              <a:tr h="370840">
                <a:tc>
                  <a:txBody>
                    <a:bodyPr/>
                    <a:lstStyle/>
                    <a:p>
                      <a:pPr algn="ctr"/>
                      <a:r>
                        <a:rPr lang="en-US" dirty="0"/>
                        <a:t>D</a:t>
                      </a:r>
                    </a:p>
                  </a:txBody>
                  <a:tcPr/>
                </a:tc>
                <a:tc>
                  <a:txBody>
                    <a:bodyPr/>
                    <a:lstStyle/>
                    <a:p>
                      <a:pPr algn="ctr"/>
                      <a:r>
                        <a:rPr lang="en-US" dirty="0"/>
                        <a:t>1101</a:t>
                      </a:r>
                    </a:p>
                  </a:txBody>
                  <a:tcPr/>
                </a:tc>
                <a:tc>
                  <a:txBody>
                    <a:bodyPr/>
                    <a:lstStyle/>
                    <a:p>
                      <a:pPr algn="ctr"/>
                      <a:r>
                        <a:rPr lang="en-US" dirty="0"/>
                        <a:t>13</a:t>
                      </a:r>
                    </a:p>
                  </a:txBody>
                  <a:tcPr/>
                </a:tc>
                <a:extLst>
                  <a:ext uri="{0D108BD9-81ED-4DB2-BD59-A6C34878D82A}">
                    <a16:rowId xmlns:a16="http://schemas.microsoft.com/office/drawing/2014/main" val="3469026240"/>
                  </a:ext>
                </a:extLst>
              </a:tr>
              <a:tr h="370840">
                <a:tc>
                  <a:txBody>
                    <a:bodyPr/>
                    <a:lstStyle/>
                    <a:p>
                      <a:pPr algn="ctr"/>
                      <a:r>
                        <a:rPr lang="en-US" dirty="0"/>
                        <a:t>E</a:t>
                      </a:r>
                    </a:p>
                  </a:txBody>
                  <a:tcPr/>
                </a:tc>
                <a:tc>
                  <a:txBody>
                    <a:bodyPr/>
                    <a:lstStyle/>
                    <a:p>
                      <a:pPr algn="ctr"/>
                      <a:r>
                        <a:rPr lang="en-US" dirty="0"/>
                        <a:t>1110</a:t>
                      </a:r>
                    </a:p>
                  </a:txBody>
                  <a:tcPr/>
                </a:tc>
                <a:tc>
                  <a:txBody>
                    <a:bodyPr/>
                    <a:lstStyle/>
                    <a:p>
                      <a:pPr algn="ctr"/>
                      <a:r>
                        <a:rPr lang="en-US" dirty="0"/>
                        <a:t>14</a:t>
                      </a:r>
                    </a:p>
                  </a:txBody>
                  <a:tcPr/>
                </a:tc>
                <a:extLst>
                  <a:ext uri="{0D108BD9-81ED-4DB2-BD59-A6C34878D82A}">
                    <a16:rowId xmlns:a16="http://schemas.microsoft.com/office/drawing/2014/main" val="4200558357"/>
                  </a:ext>
                </a:extLst>
              </a:tr>
              <a:tr h="370840">
                <a:tc>
                  <a:txBody>
                    <a:bodyPr/>
                    <a:lstStyle/>
                    <a:p>
                      <a:pPr algn="ctr"/>
                      <a:r>
                        <a:rPr lang="en-US" dirty="0"/>
                        <a:t>F</a:t>
                      </a:r>
                    </a:p>
                  </a:txBody>
                  <a:tcPr/>
                </a:tc>
                <a:tc>
                  <a:txBody>
                    <a:bodyPr/>
                    <a:lstStyle/>
                    <a:p>
                      <a:pPr algn="ctr"/>
                      <a:r>
                        <a:rPr lang="en-US" dirty="0"/>
                        <a:t>1111</a:t>
                      </a:r>
                    </a:p>
                  </a:txBody>
                  <a:tcPr/>
                </a:tc>
                <a:tc>
                  <a:txBody>
                    <a:bodyPr/>
                    <a:lstStyle/>
                    <a:p>
                      <a:pPr algn="ctr"/>
                      <a:r>
                        <a:rPr lang="en-US" dirty="0"/>
                        <a:t>15</a:t>
                      </a:r>
                    </a:p>
                  </a:txBody>
                  <a:tcPr/>
                </a:tc>
                <a:extLst>
                  <a:ext uri="{0D108BD9-81ED-4DB2-BD59-A6C34878D82A}">
                    <a16:rowId xmlns:a16="http://schemas.microsoft.com/office/drawing/2014/main" val="2589127853"/>
                  </a:ext>
                </a:extLst>
              </a:tr>
            </a:tbl>
          </a:graphicData>
        </a:graphic>
      </p:graphicFrame>
      <p:sp>
        <p:nvSpPr>
          <p:cNvPr id="14" name="TextBox 13">
            <a:extLst>
              <a:ext uri="{FF2B5EF4-FFF2-40B4-BE49-F238E27FC236}">
                <a16:creationId xmlns:a16="http://schemas.microsoft.com/office/drawing/2014/main" id="{8CE09AFB-7B83-B849-9BFC-FD825F5B6955}"/>
              </a:ext>
            </a:extLst>
          </p:cNvPr>
          <p:cNvSpPr txBox="1"/>
          <p:nvPr/>
        </p:nvSpPr>
        <p:spPr>
          <a:xfrm>
            <a:off x="5285678" y="3693850"/>
            <a:ext cx="340158" cy="461665"/>
          </a:xfrm>
          <a:prstGeom prst="rect">
            <a:avLst/>
          </a:prstGeom>
          <a:noFill/>
        </p:spPr>
        <p:txBody>
          <a:bodyPr wrap="none" rtlCol="0">
            <a:spAutoFit/>
          </a:bodyPr>
          <a:lstStyle/>
          <a:p>
            <a:r>
              <a:rPr lang="en-US" sz="2400" dirty="0"/>
              <a:t>1</a:t>
            </a:r>
          </a:p>
        </p:txBody>
      </p:sp>
      <p:sp>
        <p:nvSpPr>
          <p:cNvPr id="16" name="TextBox 15">
            <a:extLst>
              <a:ext uri="{FF2B5EF4-FFF2-40B4-BE49-F238E27FC236}">
                <a16:creationId xmlns:a16="http://schemas.microsoft.com/office/drawing/2014/main" id="{19A26742-33D0-684C-8749-53DD7DD1E013}"/>
              </a:ext>
            </a:extLst>
          </p:cNvPr>
          <p:cNvSpPr txBox="1"/>
          <p:nvPr/>
        </p:nvSpPr>
        <p:spPr>
          <a:xfrm>
            <a:off x="5460302" y="3693850"/>
            <a:ext cx="340158" cy="461665"/>
          </a:xfrm>
          <a:prstGeom prst="rect">
            <a:avLst/>
          </a:prstGeom>
          <a:noFill/>
        </p:spPr>
        <p:txBody>
          <a:bodyPr wrap="none" rtlCol="0">
            <a:spAutoFit/>
          </a:bodyPr>
          <a:lstStyle/>
          <a:p>
            <a:r>
              <a:rPr lang="en-US" sz="2400" dirty="0"/>
              <a:t>1</a:t>
            </a:r>
          </a:p>
        </p:txBody>
      </p:sp>
      <p:sp>
        <p:nvSpPr>
          <p:cNvPr id="17" name="TextBox 16">
            <a:extLst>
              <a:ext uri="{FF2B5EF4-FFF2-40B4-BE49-F238E27FC236}">
                <a16:creationId xmlns:a16="http://schemas.microsoft.com/office/drawing/2014/main" id="{3D3D61E6-A0B0-6245-B8E4-78A39C0F2FE7}"/>
              </a:ext>
            </a:extLst>
          </p:cNvPr>
          <p:cNvSpPr txBox="1"/>
          <p:nvPr/>
        </p:nvSpPr>
        <p:spPr>
          <a:xfrm>
            <a:off x="5634926" y="3693850"/>
            <a:ext cx="340158" cy="461665"/>
          </a:xfrm>
          <a:prstGeom prst="rect">
            <a:avLst/>
          </a:prstGeom>
          <a:noFill/>
        </p:spPr>
        <p:txBody>
          <a:bodyPr wrap="none" rtlCol="0">
            <a:spAutoFit/>
          </a:bodyPr>
          <a:lstStyle/>
          <a:p>
            <a:r>
              <a:rPr lang="en-US" sz="2400" dirty="0"/>
              <a:t>0</a:t>
            </a:r>
          </a:p>
        </p:txBody>
      </p:sp>
      <p:sp>
        <p:nvSpPr>
          <p:cNvPr id="18" name="TextBox 17">
            <a:extLst>
              <a:ext uri="{FF2B5EF4-FFF2-40B4-BE49-F238E27FC236}">
                <a16:creationId xmlns:a16="http://schemas.microsoft.com/office/drawing/2014/main" id="{0220B9A8-4B2B-0F47-8A4E-444B911922A1}"/>
              </a:ext>
            </a:extLst>
          </p:cNvPr>
          <p:cNvSpPr txBox="1"/>
          <p:nvPr/>
        </p:nvSpPr>
        <p:spPr>
          <a:xfrm>
            <a:off x="5809550" y="3693850"/>
            <a:ext cx="340158" cy="461665"/>
          </a:xfrm>
          <a:prstGeom prst="rect">
            <a:avLst/>
          </a:prstGeom>
          <a:noFill/>
        </p:spPr>
        <p:txBody>
          <a:bodyPr wrap="none" rtlCol="0">
            <a:spAutoFit/>
          </a:bodyPr>
          <a:lstStyle/>
          <a:p>
            <a:r>
              <a:rPr lang="en-US" sz="2400" dirty="0"/>
              <a:t>1</a:t>
            </a:r>
          </a:p>
        </p:txBody>
      </p:sp>
      <p:sp>
        <p:nvSpPr>
          <p:cNvPr id="19" name="TextBox 18">
            <a:extLst>
              <a:ext uri="{FF2B5EF4-FFF2-40B4-BE49-F238E27FC236}">
                <a16:creationId xmlns:a16="http://schemas.microsoft.com/office/drawing/2014/main" id="{B81203BD-C0FB-654C-89E0-1AD9A32F6E12}"/>
              </a:ext>
            </a:extLst>
          </p:cNvPr>
          <p:cNvSpPr txBox="1"/>
          <p:nvPr/>
        </p:nvSpPr>
        <p:spPr>
          <a:xfrm>
            <a:off x="6004501" y="3693850"/>
            <a:ext cx="340158" cy="461665"/>
          </a:xfrm>
          <a:prstGeom prst="rect">
            <a:avLst/>
          </a:prstGeom>
          <a:noFill/>
        </p:spPr>
        <p:txBody>
          <a:bodyPr wrap="none" rtlCol="0">
            <a:spAutoFit/>
          </a:bodyPr>
          <a:lstStyle/>
          <a:p>
            <a:r>
              <a:rPr lang="en-US" sz="2400" dirty="0"/>
              <a:t>0</a:t>
            </a:r>
          </a:p>
        </p:txBody>
      </p:sp>
      <p:sp>
        <p:nvSpPr>
          <p:cNvPr id="20" name="TextBox 19">
            <a:extLst>
              <a:ext uri="{FF2B5EF4-FFF2-40B4-BE49-F238E27FC236}">
                <a16:creationId xmlns:a16="http://schemas.microsoft.com/office/drawing/2014/main" id="{D671CE9A-2DFB-B84C-9C37-8EA43D1EE709}"/>
              </a:ext>
            </a:extLst>
          </p:cNvPr>
          <p:cNvSpPr txBox="1"/>
          <p:nvPr/>
        </p:nvSpPr>
        <p:spPr>
          <a:xfrm>
            <a:off x="6197116" y="3693850"/>
            <a:ext cx="340158" cy="461665"/>
          </a:xfrm>
          <a:prstGeom prst="rect">
            <a:avLst/>
          </a:prstGeom>
          <a:noFill/>
        </p:spPr>
        <p:txBody>
          <a:bodyPr wrap="none" rtlCol="0">
            <a:spAutoFit/>
          </a:bodyPr>
          <a:lstStyle/>
          <a:p>
            <a:r>
              <a:rPr lang="en-US" sz="2400" dirty="0"/>
              <a:t>0</a:t>
            </a:r>
          </a:p>
        </p:txBody>
      </p:sp>
      <p:sp>
        <p:nvSpPr>
          <p:cNvPr id="21" name="TextBox 20">
            <a:extLst>
              <a:ext uri="{FF2B5EF4-FFF2-40B4-BE49-F238E27FC236}">
                <a16:creationId xmlns:a16="http://schemas.microsoft.com/office/drawing/2014/main" id="{A0874700-03A3-184B-9BDC-5D6DFB7E26C5}"/>
              </a:ext>
            </a:extLst>
          </p:cNvPr>
          <p:cNvSpPr txBox="1"/>
          <p:nvPr/>
        </p:nvSpPr>
        <p:spPr>
          <a:xfrm>
            <a:off x="6392067" y="3693850"/>
            <a:ext cx="340158" cy="461665"/>
          </a:xfrm>
          <a:prstGeom prst="rect">
            <a:avLst/>
          </a:prstGeom>
          <a:noFill/>
        </p:spPr>
        <p:txBody>
          <a:bodyPr wrap="none" rtlCol="0">
            <a:spAutoFit/>
          </a:bodyPr>
          <a:lstStyle/>
          <a:p>
            <a:r>
              <a:rPr lang="en-US" sz="2400" dirty="0"/>
              <a:t>1</a:t>
            </a:r>
          </a:p>
        </p:txBody>
      </p:sp>
      <p:sp>
        <p:nvSpPr>
          <p:cNvPr id="22" name="TextBox 21">
            <a:extLst>
              <a:ext uri="{FF2B5EF4-FFF2-40B4-BE49-F238E27FC236}">
                <a16:creationId xmlns:a16="http://schemas.microsoft.com/office/drawing/2014/main" id="{B2114276-0B5F-1740-B2A9-2541C0CFF476}"/>
              </a:ext>
            </a:extLst>
          </p:cNvPr>
          <p:cNvSpPr txBox="1"/>
          <p:nvPr/>
        </p:nvSpPr>
        <p:spPr>
          <a:xfrm>
            <a:off x="6566691" y="3693850"/>
            <a:ext cx="340158" cy="461665"/>
          </a:xfrm>
          <a:prstGeom prst="rect">
            <a:avLst/>
          </a:prstGeom>
          <a:noFill/>
        </p:spPr>
        <p:txBody>
          <a:bodyPr wrap="none" rtlCol="0">
            <a:spAutoFit/>
          </a:bodyPr>
          <a:lstStyle/>
          <a:p>
            <a:r>
              <a:rPr lang="en-US" sz="2400" dirty="0"/>
              <a:t>0</a:t>
            </a:r>
          </a:p>
        </p:txBody>
      </p:sp>
      <p:cxnSp>
        <p:nvCxnSpPr>
          <p:cNvPr id="24" name="Elbow Connector 23">
            <a:extLst>
              <a:ext uri="{FF2B5EF4-FFF2-40B4-BE49-F238E27FC236}">
                <a16:creationId xmlns:a16="http://schemas.microsoft.com/office/drawing/2014/main" id="{B3B3C3A2-770A-454F-B394-815AA1EFF11C}"/>
              </a:ext>
            </a:extLst>
          </p:cNvPr>
          <p:cNvCxnSpPr>
            <a:cxnSpLocks/>
            <a:endCxn id="22" idx="2"/>
          </p:cNvCxnSpPr>
          <p:nvPr/>
        </p:nvCxnSpPr>
        <p:spPr>
          <a:xfrm flipV="1">
            <a:off x="3410724" y="4155515"/>
            <a:ext cx="3326046" cy="2156385"/>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B6D73877-C9FE-2C41-BC58-CC6335374CC0}"/>
              </a:ext>
            </a:extLst>
          </p:cNvPr>
          <p:cNvCxnSpPr>
            <a:cxnSpLocks/>
            <a:endCxn id="21" idx="2"/>
          </p:cNvCxnSpPr>
          <p:nvPr/>
        </p:nvCxnSpPr>
        <p:spPr>
          <a:xfrm flipV="1">
            <a:off x="3406179" y="4155515"/>
            <a:ext cx="3155967" cy="1793342"/>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Elbow Connector 29">
            <a:extLst>
              <a:ext uri="{FF2B5EF4-FFF2-40B4-BE49-F238E27FC236}">
                <a16:creationId xmlns:a16="http://schemas.microsoft.com/office/drawing/2014/main" id="{FC0F6DAF-59F3-8840-9B45-345AEA74C64A}"/>
              </a:ext>
            </a:extLst>
          </p:cNvPr>
          <p:cNvCxnSpPr>
            <a:cxnSpLocks/>
            <a:endCxn id="20" idx="2"/>
          </p:cNvCxnSpPr>
          <p:nvPr/>
        </p:nvCxnSpPr>
        <p:spPr>
          <a:xfrm flipV="1">
            <a:off x="3410724" y="4155515"/>
            <a:ext cx="2956471" cy="1446499"/>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Elbow Connector 31">
            <a:extLst>
              <a:ext uri="{FF2B5EF4-FFF2-40B4-BE49-F238E27FC236}">
                <a16:creationId xmlns:a16="http://schemas.microsoft.com/office/drawing/2014/main" id="{230887E3-C077-7B49-B710-7E0C37236EAA}"/>
              </a:ext>
            </a:extLst>
          </p:cNvPr>
          <p:cNvCxnSpPr>
            <a:cxnSpLocks/>
            <a:endCxn id="19" idx="2"/>
          </p:cNvCxnSpPr>
          <p:nvPr/>
        </p:nvCxnSpPr>
        <p:spPr>
          <a:xfrm flipV="1">
            <a:off x="3406179" y="4155515"/>
            <a:ext cx="2768401" cy="1141700"/>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33">
            <a:extLst>
              <a:ext uri="{FF2B5EF4-FFF2-40B4-BE49-F238E27FC236}">
                <a16:creationId xmlns:a16="http://schemas.microsoft.com/office/drawing/2014/main" id="{0A6AB812-0471-1645-A131-0022B9199B7B}"/>
              </a:ext>
            </a:extLst>
          </p:cNvPr>
          <p:cNvCxnSpPr>
            <a:cxnSpLocks/>
            <a:endCxn id="18" idx="2"/>
          </p:cNvCxnSpPr>
          <p:nvPr/>
        </p:nvCxnSpPr>
        <p:spPr>
          <a:xfrm flipV="1">
            <a:off x="3381307" y="4155515"/>
            <a:ext cx="2598322" cy="799576"/>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Elbow Connector 39">
            <a:extLst>
              <a:ext uri="{FF2B5EF4-FFF2-40B4-BE49-F238E27FC236}">
                <a16:creationId xmlns:a16="http://schemas.microsoft.com/office/drawing/2014/main" id="{991EBC7B-A9EB-324C-AACF-C60B36E31C78}"/>
              </a:ext>
            </a:extLst>
          </p:cNvPr>
          <p:cNvCxnSpPr>
            <a:cxnSpLocks/>
            <a:endCxn id="17" idx="2"/>
          </p:cNvCxnSpPr>
          <p:nvPr/>
        </p:nvCxnSpPr>
        <p:spPr>
          <a:xfrm flipV="1">
            <a:off x="3399733" y="4155515"/>
            <a:ext cx="2405272" cy="469038"/>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a:extLst>
              <a:ext uri="{FF2B5EF4-FFF2-40B4-BE49-F238E27FC236}">
                <a16:creationId xmlns:a16="http://schemas.microsoft.com/office/drawing/2014/main" id="{A6831B23-72DE-544D-80A9-7870FD2E2639}"/>
              </a:ext>
            </a:extLst>
          </p:cNvPr>
          <p:cNvCxnSpPr>
            <a:cxnSpLocks/>
            <a:endCxn id="16" idx="2"/>
          </p:cNvCxnSpPr>
          <p:nvPr/>
        </p:nvCxnSpPr>
        <p:spPr>
          <a:xfrm flipV="1">
            <a:off x="3356870" y="4155515"/>
            <a:ext cx="2273511" cy="161183"/>
          </a:xfrm>
          <a:prstGeom prst="bentConnector2">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Elbow Connector 47">
            <a:extLst>
              <a:ext uri="{FF2B5EF4-FFF2-40B4-BE49-F238E27FC236}">
                <a16:creationId xmlns:a16="http://schemas.microsoft.com/office/drawing/2014/main" id="{F98DAF60-ECDE-484A-8073-2D9C26C70A19}"/>
              </a:ext>
            </a:extLst>
          </p:cNvPr>
          <p:cNvCxnSpPr>
            <a:cxnSpLocks/>
            <a:endCxn id="14" idx="1"/>
          </p:cNvCxnSpPr>
          <p:nvPr/>
        </p:nvCxnSpPr>
        <p:spPr>
          <a:xfrm flipV="1">
            <a:off x="3382592" y="3924683"/>
            <a:ext cx="1903086" cy="95896"/>
          </a:xfrm>
          <a:prstGeom prst="bentConnector3">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68" name="Picture 67">
            <a:extLst>
              <a:ext uri="{FF2B5EF4-FFF2-40B4-BE49-F238E27FC236}">
                <a16:creationId xmlns:a16="http://schemas.microsoft.com/office/drawing/2014/main" id="{7D554D51-929E-4643-8A1A-3B66DA2447A9}"/>
              </a:ext>
            </a:extLst>
          </p:cNvPr>
          <p:cNvPicPr>
            <a:picLocks noChangeAspect="1"/>
          </p:cNvPicPr>
          <p:nvPr/>
        </p:nvPicPr>
        <p:blipFill>
          <a:blip r:embed="rId2"/>
          <a:stretch>
            <a:fillRect/>
          </a:stretch>
        </p:blipFill>
        <p:spPr>
          <a:xfrm>
            <a:off x="1602768" y="3908698"/>
            <a:ext cx="1743117" cy="2447652"/>
          </a:xfrm>
          <a:prstGeom prst="rect">
            <a:avLst/>
          </a:prstGeom>
        </p:spPr>
      </p:pic>
    </p:spTree>
    <p:extLst>
      <p:ext uri="{BB962C8B-B14F-4D97-AF65-F5344CB8AC3E}">
        <p14:creationId xmlns:p14="http://schemas.microsoft.com/office/powerpoint/2010/main" val="7053539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DD39D-D206-284C-8424-9E19EB28288B}"/>
              </a:ext>
            </a:extLst>
          </p:cNvPr>
          <p:cNvSpPr>
            <a:spLocks noGrp="1"/>
          </p:cNvSpPr>
          <p:nvPr>
            <p:ph type="title"/>
          </p:nvPr>
        </p:nvSpPr>
        <p:spPr/>
        <p:txBody>
          <a:bodyPr/>
          <a:lstStyle/>
          <a:p>
            <a:r>
              <a:rPr lang="en-US" dirty="0"/>
              <a:t>Radix Conversions:</a:t>
            </a:r>
            <a:br>
              <a:rPr lang="en-US" dirty="0"/>
            </a:br>
            <a:r>
              <a:rPr lang="en-US" dirty="0"/>
              <a:t>Decimal to Hex, Hex to Decimal</a:t>
            </a:r>
          </a:p>
        </p:txBody>
      </p:sp>
      <p:sp>
        <p:nvSpPr>
          <p:cNvPr id="3" name="Content Placeholder 2">
            <a:extLst>
              <a:ext uri="{FF2B5EF4-FFF2-40B4-BE49-F238E27FC236}">
                <a16:creationId xmlns:a16="http://schemas.microsoft.com/office/drawing/2014/main" id="{8B5ECDAC-BE8B-BF48-8428-7BE561DA2D46}"/>
              </a:ext>
            </a:extLst>
          </p:cNvPr>
          <p:cNvSpPr>
            <a:spLocks noGrp="1"/>
          </p:cNvSpPr>
          <p:nvPr>
            <p:ph idx="1"/>
          </p:nvPr>
        </p:nvSpPr>
        <p:spPr/>
        <p:txBody>
          <a:bodyPr/>
          <a:lstStyle/>
          <a:p>
            <a:r>
              <a:rPr lang="en-US" dirty="0"/>
              <a:t>Treat as chained conversion between</a:t>
            </a:r>
            <a:br>
              <a:rPr lang="en-US" dirty="0"/>
            </a:br>
            <a:r>
              <a:rPr lang="en-US" dirty="0"/>
              <a:t>decimal &amp; binary and binary &amp; hexadecimal</a:t>
            </a:r>
          </a:p>
          <a:p>
            <a:endParaRPr lang="en-US" dirty="0"/>
          </a:p>
          <a:p>
            <a:endParaRPr lang="en-US" dirty="0"/>
          </a:p>
        </p:txBody>
      </p:sp>
      <p:sp>
        <p:nvSpPr>
          <p:cNvPr id="4" name="Footer Placeholder 3">
            <a:extLst>
              <a:ext uri="{FF2B5EF4-FFF2-40B4-BE49-F238E27FC236}">
                <a16:creationId xmlns:a16="http://schemas.microsoft.com/office/drawing/2014/main" id="{9E2C4978-B713-6646-A8F4-CD055FD72615}"/>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BC0661C8-4EE8-FF41-AB3B-04B9139CF7EE}"/>
              </a:ext>
            </a:extLst>
          </p:cNvPr>
          <p:cNvSpPr>
            <a:spLocks noGrp="1"/>
          </p:cNvSpPr>
          <p:nvPr>
            <p:ph type="sldNum" sz="quarter" idx="12"/>
          </p:nvPr>
        </p:nvSpPr>
        <p:spPr/>
        <p:txBody>
          <a:bodyPr/>
          <a:lstStyle/>
          <a:p>
            <a:fld id="{B30C84D9-7A41-4FEB-892B-80917372DB87}" type="slidenum">
              <a:rPr lang="en-US" smtClean="0"/>
              <a:t>14</a:t>
            </a:fld>
            <a:endParaRPr lang="en-US"/>
          </a:p>
        </p:txBody>
      </p:sp>
      <p:sp>
        <p:nvSpPr>
          <p:cNvPr id="6" name="Text Placeholder 5">
            <a:extLst>
              <a:ext uri="{FF2B5EF4-FFF2-40B4-BE49-F238E27FC236}">
                <a16:creationId xmlns:a16="http://schemas.microsoft.com/office/drawing/2014/main" id="{101EBA47-89DF-804F-A527-DD2F90A25846}"/>
              </a:ext>
            </a:extLst>
          </p:cNvPr>
          <p:cNvSpPr>
            <a:spLocks noGrp="1"/>
          </p:cNvSpPr>
          <p:nvPr>
            <p:ph type="body" sz="quarter" idx="13"/>
          </p:nvPr>
        </p:nvSpPr>
        <p:spPr/>
        <p:txBody>
          <a:bodyPr/>
          <a:lstStyle/>
          <a:p>
            <a:r>
              <a:rPr lang="en-US" dirty="0"/>
              <a:t>Slide by Bohn</a:t>
            </a:r>
          </a:p>
        </p:txBody>
      </p:sp>
      <p:graphicFrame>
        <p:nvGraphicFramePr>
          <p:cNvPr id="7" name="Table 6">
            <a:extLst>
              <a:ext uri="{FF2B5EF4-FFF2-40B4-BE49-F238E27FC236}">
                <a16:creationId xmlns:a16="http://schemas.microsoft.com/office/drawing/2014/main" id="{B182685B-B544-5E42-A501-A91ECBF85012}"/>
              </a:ext>
            </a:extLst>
          </p:cNvPr>
          <p:cNvGraphicFramePr>
            <a:graphicFrameLocks noGrp="1"/>
          </p:cNvGraphicFramePr>
          <p:nvPr/>
        </p:nvGraphicFramePr>
        <p:xfrm>
          <a:off x="9296401" y="234632"/>
          <a:ext cx="2406648" cy="6304280"/>
        </p:xfrm>
        <a:graphic>
          <a:graphicData uri="http://schemas.openxmlformats.org/drawingml/2006/table">
            <a:tbl>
              <a:tblPr firstRow="1" bandRow="1">
                <a:tableStyleId>{5C22544A-7EE6-4342-B048-85BDC9FD1C3A}</a:tableStyleId>
              </a:tblPr>
              <a:tblGrid>
                <a:gridCol w="802216">
                  <a:extLst>
                    <a:ext uri="{9D8B030D-6E8A-4147-A177-3AD203B41FA5}">
                      <a16:colId xmlns:a16="http://schemas.microsoft.com/office/drawing/2014/main" val="2469763087"/>
                    </a:ext>
                  </a:extLst>
                </a:gridCol>
                <a:gridCol w="802216">
                  <a:extLst>
                    <a:ext uri="{9D8B030D-6E8A-4147-A177-3AD203B41FA5}">
                      <a16:colId xmlns:a16="http://schemas.microsoft.com/office/drawing/2014/main" val="1986114865"/>
                    </a:ext>
                  </a:extLst>
                </a:gridCol>
                <a:gridCol w="802216">
                  <a:extLst>
                    <a:ext uri="{9D8B030D-6E8A-4147-A177-3AD203B41FA5}">
                      <a16:colId xmlns:a16="http://schemas.microsoft.com/office/drawing/2014/main" val="3250702217"/>
                    </a:ext>
                  </a:extLst>
                </a:gridCol>
              </a:tblGrid>
              <a:tr h="370840">
                <a:tc>
                  <a:txBody>
                    <a:bodyPr/>
                    <a:lstStyle/>
                    <a:p>
                      <a:pPr algn="ctr"/>
                      <a:r>
                        <a:rPr lang="en-US" dirty="0"/>
                        <a:t>Hex</a:t>
                      </a:r>
                    </a:p>
                  </a:txBody>
                  <a:tcPr anchor="b"/>
                </a:tc>
                <a:tc>
                  <a:txBody>
                    <a:bodyPr/>
                    <a:lstStyle/>
                    <a:p>
                      <a:pPr algn="ctr"/>
                      <a:r>
                        <a:rPr lang="en-US" dirty="0"/>
                        <a:t>Binary</a:t>
                      </a:r>
                    </a:p>
                  </a:txBody>
                  <a:tcPr anchor="b"/>
                </a:tc>
                <a:tc>
                  <a:txBody>
                    <a:bodyPr/>
                    <a:lstStyle/>
                    <a:p>
                      <a:pPr algn="ctr"/>
                      <a:r>
                        <a:rPr lang="en-US" sz="1400" dirty="0"/>
                        <a:t>Decimal</a:t>
                      </a:r>
                    </a:p>
                  </a:txBody>
                  <a:tcPr anchor="b"/>
                </a:tc>
                <a:extLst>
                  <a:ext uri="{0D108BD9-81ED-4DB2-BD59-A6C34878D82A}">
                    <a16:rowId xmlns:a16="http://schemas.microsoft.com/office/drawing/2014/main" val="3762869149"/>
                  </a:ext>
                </a:extLst>
              </a:tr>
              <a:tr h="370840">
                <a:tc>
                  <a:txBody>
                    <a:bodyPr/>
                    <a:lstStyle/>
                    <a:p>
                      <a:pPr algn="ctr"/>
                      <a:r>
                        <a:rPr lang="en-US" dirty="0"/>
                        <a:t>0</a:t>
                      </a:r>
                    </a:p>
                  </a:txBody>
                  <a:tcPr/>
                </a:tc>
                <a:tc>
                  <a:txBody>
                    <a:bodyPr/>
                    <a:lstStyle/>
                    <a:p>
                      <a:pPr algn="ctr"/>
                      <a:r>
                        <a:rPr lang="en-US" dirty="0"/>
                        <a:t>0000</a:t>
                      </a:r>
                    </a:p>
                  </a:txBody>
                  <a:tcPr/>
                </a:tc>
                <a:tc>
                  <a:txBody>
                    <a:bodyPr/>
                    <a:lstStyle/>
                    <a:p>
                      <a:pPr algn="ctr"/>
                      <a:r>
                        <a:rPr lang="en-US" dirty="0"/>
                        <a:t>0</a:t>
                      </a:r>
                    </a:p>
                  </a:txBody>
                  <a:tcPr/>
                </a:tc>
                <a:extLst>
                  <a:ext uri="{0D108BD9-81ED-4DB2-BD59-A6C34878D82A}">
                    <a16:rowId xmlns:a16="http://schemas.microsoft.com/office/drawing/2014/main" val="1252144619"/>
                  </a:ext>
                </a:extLst>
              </a:tr>
              <a:tr h="370840">
                <a:tc>
                  <a:txBody>
                    <a:bodyPr/>
                    <a:lstStyle/>
                    <a:p>
                      <a:pPr algn="ctr"/>
                      <a:r>
                        <a:rPr lang="en-US" dirty="0"/>
                        <a:t>1</a:t>
                      </a:r>
                    </a:p>
                  </a:txBody>
                  <a:tcPr/>
                </a:tc>
                <a:tc>
                  <a:txBody>
                    <a:bodyPr/>
                    <a:lstStyle/>
                    <a:p>
                      <a:pPr algn="ctr"/>
                      <a:r>
                        <a:rPr lang="en-US" dirty="0"/>
                        <a:t>0001</a:t>
                      </a:r>
                    </a:p>
                  </a:txBody>
                  <a:tcPr/>
                </a:tc>
                <a:tc>
                  <a:txBody>
                    <a:bodyPr/>
                    <a:lstStyle/>
                    <a:p>
                      <a:pPr algn="ctr"/>
                      <a:r>
                        <a:rPr lang="en-US" dirty="0"/>
                        <a:t>1</a:t>
                      </a:r>
                    </a:p>
                  </a:txBody>
                  <a:tcPr/>
                </a:tc>
                <a:extLst>
                  <a:ext uri="{0D108BD9-81ED-4DB2-BD59-A6C34878D82A}">
                    <a16:rowId xmlns:a16="http://schemas.microsoft.com/office/drawing/2014/main" val="3441956937"/>
                  </a:ext>
                </a:extLst>
              </a:tr>
              <a:tr h="370840">
                <a:tc>
                  <a:txBody>
                    <a:bodyPr/>
                    <a:lstStyle/>
                    <a:p>
                      <a:pPr algn="ctr"/>
                      <a:r>
                        <a:rPr lang="en-US" dirty="0"/>
                        <a:t>2</a:t>
                      </a:r>
                    </a:p>
                  </a:txBody>
                  <a:tcPr/>
                </a:tc>
                <a:tc>
                  <a:txBody>
                    <a:bodyPr/>
                    <a:lstStyle/>
                    <a:p>
                      <a:pPr algn="ctr"/>
                      <a:r>
                        <a:rPr lang="en-US" dirty="0"/>
                        <a:t>0010</a:t>
                      </a:r>
                    </a:p>
                  </a:txBody>
                  <a:tcPr/>
                </a:tc>
                <a:tc>
                  <a:txBody>
                    <a:bodyPr/>
                    <a:lstStyle/>
                    <a:p>
                      <a:pPr algn="ctr"/>
                      <a:r>
                        <a:rPr lang="en-US" dirty="0"/>
                        <a:t>2</a:t>
                      </a:r>
                    </a:p>
                  </a:txBody>
                  <a:tcPr/>
                </a:tc>
                <a:extLst>
                  <a:ext uri="{0D108BD9-81ED-4DB2-BD59-A6C34878D82A}">
                    <a16:rowId xmlns:a16="http://schemas.microsoft.com/office/drawing/2014/main" val="1120559060"/>
                  </a:ext>
                </a:extLst>
              </a:tr>
              <a:tr h="370840">
                <a:tc>
                  <a:txBody>
                    <a:bodyPr/>
                    <a:lstStyle/>
                    <a:p>
                      <a:pPr algn="ctr"/>
                      <a:r>
                        <a:rPr lang="en-US" dirty="0"/>
                        <a:t>3</a:t>
                      </a:r>
                    </a:p>
                  </a:txBody>
                  <a:tcPr/>
                </a:tc>
                <a:tc>
                  <a:txBody>
                    <a:bodyPr/>
                    <a:lstStyle/>
                    <a:p>
                      <a:pPr algn="ctr"/>
                      <a:r>
                        <a:rPr lang="en-US" dirty="0"/>
                        <a:t>0011</a:t>
                      </a:r>
                    </a:p>
                  </a:txBody>
                  <a:tcPr/>
                </a:tc>
                <a:tc>
                  <a:txBody>
                    <a:bodyPr/>
                    <a:lstStyle/>
                    <a:p>
                      <a:pPr algn="ctr"/>
                      <a:r>
                        <a:rPr lang="en-US" dirty="0"/>
                        <a:t>3</a:t>
                      </a:r>
                    </a:p>
                  </a:txBody>
                  <a:tcPr/>
                </a:tc>
                <a:extLst>
                  <a:ext uri="{0D108BD9-81ED-4DB2-BD59-A6C34878D82A}">
                    <a16:rowId xmlns:a16="http://schemas.microsoft.com/office/drawing/2014/main" val="2250394542"/>
                  </a:ext>
                </a:extLst>
              </a:tr>
              <a:tr h="370840">
                <a:tc>
                  <a:txBody>
                    <a:bodyPr/>
                    <a:lstStyle/>
                    <a:p>
                      <a:pPr algn="ctr"/>
                      <a:r>
                        <a:rPr lang="en-US" dirty="0"/>
                        <a:t>4</a:t>
                      </a:r>
                    </a:p>
                  </a:txBody>
                  <a:tcPr/>
                </a:tc>
                <a:tc>
                  <a:txBody>
                    <a:bodyPr/>
                    <a:lstStyle/>
                    <a:p>
                      <a:pPr algn="ctr"/>
                      <a:r>
                        <a:rPr lang="en-US" dirty="0"/>
                        <a:t>0100</a:t>
                      </a:r>
                    </a:p>
                  </a:txBody>
                  <a:tcPr/>
                </a:tc>
                <a:tc>
                  <a:txBody>
                    <a:bodyPr/>
                    <a:lstStyle/>
                    <a:p>
                      <a:pPr algn="ctr"/>
                      <a:r>
                        <a:rPr lang="en-US" dirty="0"/>
                        <a:t>4</a:t>
                      </a:r>
                    </a:p>
                  </a:txBody>
                  <a:tcPr/>
                </a:tc>
                <a:extLst>
                  <a:ext uri="{0D108BD9-81ED-4DB2-BD59-A6C34878D82A}">
                    <a16:rowId xmlns:a16="http://schemas.microsoft.com/office/drawing/2014/main" val="3481705091"/>
                  </a:ext>
                </a:extLst>
              </a:tr>
              <a:tr h="370840">
                <a:tc>
                  <a:txBody>
                    <a:bodyPr/>
                    <a:lstStyle/>
                    <a:p>
                      <a:pPr algn="ctr"/>
                      <a:r>
                        <a:rPr lang="en-US" dirty="0"/>
                        <a:t>5</a:t>
                      </a:r>
                    </a:p>
                  </a:txBody>
                  <a:tcPr/>
                </a:tc>
                <a:tc>
                  <a:txBody>
                    <a:bodyPr/>
                    <a:lstStyle/>
                    <a:p>
                      <a:pPr algn="ctr"/>
                      <a:r>
                        <a:rPr lang="en-US" dirty="0"/>
                        <a:t>0101</a:t>
                      </a:r>
                    </a:p>
                  </a:txBody>
                  <a:tcPr/>
                </a:tc>
                <a:tc>
                  <a:txBody>
                    <a:bodyPr/>
                    <a:lstStyle/>
                    <a:p>
                      <a:pPr algn="ctr"/>
                      <a:r>
                        <a:rPr lang="en-US" dirty="0"/>
                        <a:t>5</a:t>
                      </a:r>
                    </a:p>
                  </a:txBody>
                  <a:tcPr/>
                </a:tc>
                <a:extLst>
                  <a:ext uri="{0D108BD9-81ED-4DB2-BD59-A6C34878D82A}">
                    <a16:rowId xmlns:a16="http://schemas.microsoft.com/office/drawing/2014/main" val="1950735726"/>
                  </a:ext>
                </a:extLst>
              </a:tr>
              <a:tr h="370840">
                <a:tc>
                  <a:txBody>
                    <a:bodyPr/>
                    <a:lstStyle/>
                    <a:p>
                      <a:pPr algn="ctr"/>
                      <a:r>
                        <a:rPr lang="en-US" dirty="0"/>
                        <a:t>6</a:t>
                      </a:r>
                    </a:p>
                  </a:txBody>
                  <a:tcPr/>
                </a:tc>
                <a:tc>
                  <a:txBody>
                    <a:bodyPr/>
                    <a:lstStyle/>
                    <a:p>
                      <a:pPr algn="ctr"/>
                      <a:r>
                        <a:rPr lang="en-US" dirty="0"/>
                        <a:t>0110</a:t>
                      </a:r>
                    </a:p>
                  </a:txBody>
                  <a:tcPr/>
                </a:tc>
                <a:tc>
                  <a:txBody>
                    <a:bodyPr/>
                    <a:lstStyle/>
                    <a:p>
                      <a:pPr algn="ctr"/>
                      <a:r>
                        <a:rPr lang="en-US" dirty="0"/>
                        <a:t>6</a:t>
                      </a:r>
                    </a:p>
                  </a:txBody>
                  <a:tcPr/>
                </a:tc>
                <a:extLst>
                  <a:ext uri="{0D108BD9-81ED-4DB2-BD59-A6C34878D82A}">
                    <a16:rowId xmlns:a16="http://schemas.microsoft.com/office/drawing/2014/main" val="655774712"/>
                  </a:ext>
                </a:extLst>
              </a:tr>
              <a:tr h="370840">
                <a:tc>
                  <a:txBody>
                    <a:bodyPr/>
                    <a:lstStyle/>
                    <a:p>
                      <a:pPr algn="ctr"/>
                      <a:r>
                        <a:rPr lang="en-US" dirty="0"/>
                        <a:t>7</a:t>
                      </a:r>
                    </a:p>
                  </a:txBody>
                  <a:tcPr/>
                </a:tc>
                <a:tc>
                  <a:txBody>
                    <a:bodyPr/>
                    <a:lstStyle/>
                    <a:p>
                      <a:pPr algn="ctr"/>
                      <a:r>
                        <a:rPr lang="en-US" dirty="0"/>
                        <a:t>0111</a:t>
                      </a:r>
                    </a:p>
                  </a:txBody>
                  <a:tcPr/>
                </a:tc>
                <a:tc>
                  <a:txBody>
                    <a:bodyPr/>
                    <a:lstStyle/>
                    <a:p>
                      <a:pPr algn="ctr"/>
                      <a:r>
                        <a:rPr lang="en-US" dirty="0"/>
                        <a:t>7</a:t>
                      </a:r>
                    </a:p>
                  </a:txBody>
                  <a:tcPr/>
                </a:tc>
                <a:extLst>
                  <a:ext uri="{0D108BD9-81ED-4DB2-BD59-A6C34878D82A}">
                    <a16:rowId xmlns:a16="http://schemas.microsoft.com/office/drawing/2014/main" val="4090023091"/>
                  </a:ext>
                </a:extLst>
              </a:tr>
              <a:tr h="370840">
                <a:tc>
                  <a:txBody>
                    <a:bodyPr/>
                    <a:lstStyle/>
                    <a:p>
                      <a:pPr algn="ctr"/>
                      <a:r>
                        <a:rPr lang="en-US" dirty="0"/>
                        <a:t>8</a:t>
                      </a:r>
                    </a:p>
                  </a:txBody>
                  <a:tcPr/>
                </a:tc>
                <a:tc>
                  <a:txBody>
                    <a:bodyPr/>
                    <a:lstStyle/>
                    <a:p>
                      <a:pPr algn="ctr"/>
                      <a:r>
                        <a:rPr lang="en-US" dirty="0"/>
                        <a:t>1000</a:t>
                      </a:r>
                    </a:p>
                  </a:txBody>
                  <a:tcPr/>
                </a:tc>
                <a:tc>
                  <a:txBody>
                    <a:bodyPr/>
                    <a:lstStyle/>
                    <a:p>
                      <a:pPr algn="ctr"/>
                      <a:r>
                        <a:rPr lang="en-US" dirty="0"/>
                        <a:t>8</a:t>
                      </a:r>
                    </a:p>
                  </a:txBody>
                  <a:tcPr/>
                </a:tc>
                <a:extLst>
                  <a:ext uri="{0D108BD9-81ED-4DB2-BD59-A6C34878D82A}">
                    <a16:rowId xmlns:a16="http://schemas.microsoft.com/office/drawing/2014/main" val="3521921549"/>
                  </a:ext>
                </a:extLst>
              </a:tr>
              <a:tr h="370840">
                <a:tc>
                  <a:txBody>
                    <a:bodyPr/>
                    <a:lstStyle/>
                    <a:p>
                      <a:pPr algn="ctr"/>
                      <a:r>
                        <a:rPr lang="en-US" dirty="0"/>
                        <a:t>9</a:t>
                      </a:r>
                    </a:p>
                  </a:txBody>
                  <a:tcPr/>
                </a:tc>
                <a:tc>
                  <a:txBody>
                    <a:bodyPr/>
                    <a:lstStyle/>
                    <a:p>
                      <a:pPr algn="ctr"/>
                      <a:r>
                        <a:rPr lang="en-US" dirty="0"/>
                        <a:t>1001</a:t>
                      </a:r>
                    </a:p>
                  </a:txBody>
                  <a:tcPr/>
                </a:tc>
                <a:tc>
                  <a:txBody>
                    <a:bodyPr/>
                    <a:lstStyle/>
                    <a:p>
                      <a:pPr algn="ctr"/>
                      <a:r>
                        <a:rPr lang="en-US" dirty="0"/>
                        <a:t>9</a:t>
                      </a:r>
                    </a:p>
                  </a:txBody>
                  <a:tcPr/>
                </a:tc>
                <a:extLst>
                  <a:ext uri="{0D108BD9-81ED-4DB2-BD59-A6C34878D82A}">
                    <a16:rowId xmlns:a16="http://schemas.microsoft.com/office/drawing/2014/main" val="1779539991"/>
                  </a:ext>
                </a:extLst>
              </a:tr>
              <a:tr h="370840">
                <a:tc>
                  <a:txBody>
                    <a:bodyPr/>
                    <a:lstStyle/>
                    <a:p>
                      <a:pPr algn="ctr"/>
                      <a:r>
                        <a:rPr lang="en-US" dirty="0"/>
                        <a:t>A</a:t>
                      </a:r>
                    </a:p>
                  </a:txBody>
                  <a:tcPr/>
                </a:tc>
                <a:tc>
                  <a:txBody>
                    <a:bodyPr/>
                    <a:lstStyle/>
                    <a:p>
                      <a:pPr algn="ctr"/>
                      <a:r>
                        <a:rPr lang="en-US" dirty="0"/>
                        <a:t>1010</a:t>
                      </a:r>
                    </a:p>
                  </a:txBody>
                  <a:tcPr/>
                </a:tc>
                <a:tc>
                  <a:txBody>
                    <a:bodyPr/>
                    <a:lstStyle/>
                    <a:p>
                      <a:pPr algn="ctr"/>
                      <a:r>
                        <a:rPr lang="en-US" dirty="0"/>
                        <a:t>10</a:t>
                      </a:r>
                    </a:p>
                  </a:txBody>
                  <a:tcPr/>
                </a:tc>
                <a:extLst>
                  <a:ext uri="{0D108BD9-81ED-4DB2-BD59-A6C34878D82A}">
                    <a16:rowId xmlns:a16="http://schemas.microsoft.com/office/drawing/2014/main" val="746939178"/>
                  </a:ext>
                </a:extLst>
              </a:tr>
              <a:tr h="370840">
                <a:tc>
                  <a:txBody>
                    <a:bodyPr/>
                    <a:lstStyle/>
                    <a:p>
                      <a:pPr algn="ctr"/>
                      <a:r>
                        <a:rPr lang="en-US" dirty="0"/>
                        <a:t>B</a:t>
                      </a:r>
                    </a:p>
                  </a:txBody>
                  <a:tcPr/>
                </a:tc>
                <a:tc>
                  <a:txBody>
                    <a:bodyPr/>
                    <a:lstStyle/>
                    <a:p>
                      <a:pPr algn="ctr"/>
                      <a:r>
                        <a:rPr lang="en-US" dirty="0"/>
                        <a:t>1011</a:t>
                      </a:r>
                    </a:p>
                  </a:txBody>
                  <a:tcPr/>
                </a:tc>
                <a:tc>
                  <a:txBody>
                    <a:bodyPr/>
                    <a:lstStyle/>
                    <a:p>
                      <a:pPr algn="ctr"/>
                      <a:r>
                        <a:rPr lang="en-US" dirty="0"/>
                        <a:t>11</a:t>
                      </a:r>
                    </a:p>
                  </a:txBody>
                  <a:tcPr/>
                </a:tc>
                <a:extLst>
                  <a:ext uri="{0D108BD9-81ED-4DB2-BD59-A6C34878D82A}">
                    <a16:rowId xmlns:a16="http://schemas.microsoft.com/office/drawing/2014/main" val="2969221589"/>
                  </a:ext>
                </a:extLst>
              </a:tr>
              <a:tr h="370840">
                <a:tc>
                  <a:txBody>
                    <a:bodyPr/>
                    <a:lstStyle/>
                    <a:p>
                      <a:pPr algn="ctr"/>
                      <a:r>
                        <a:rPr lang="en-US" dirty="0"/>
                        <a:t>C</a:t>
                      </a:r>
                    </a:p>
                  </a:txBody>
                  <a:tcPr/>
                </a:tc>
                <a:tc>
                  <a:txBody>
                    <a:bodyPr/>
                    <a:lstStyle/>
                    <a:p>
                      <a:pPr algn="ctr"/>
                      <a:r>
                        <a:rPr lang="en-US" dirty="0"/>
                        <a:t>1100</a:t>
                      </a:r>
                    </a:p>
                  </a:txBody>
                  <a:tcPr/>
                </a:tc>
                <a:tc>
                  <a:txBody>
                    <a:bodyPr/>
                    <a:lstStyle/>
                    <a:p>
                      <a:pPr algn="ctr"/>
                      <a:r>
                        <a:rPr lang="en-US" dirty="0"/>
                        <a:t>12</a:t>
                      </a:r>
                    </a:p>
                  </a:txBody>
                  <a:tcPr/>
                </a:tc>
                <a:extLst>
                  <a:ext uri="{0D108BD9-81ED-4DB2-BD59-A6C34878D82A}">
                    <a16:rowId xmlns:a16="http://schemas.microsoft.com/office/drawing/2014/main" val="1413012496"/>
                  </a:ext>
                </a:extLst>
              </a:tr>
              <a:tr h="370840">
                <a:tc>
                  <a:txBody>
                    <a:bodyPr/>
                    <a:lstStyle/>
                    <a:p>
                      <a:pPr algn="ctr"/>
                      <a:r>
                        <a:rPr lang="en-US" dirty="0"/>
                        <a:t>D</a:t>
                      </a:r>
                    </a:p>
                  </a:txBody>
                  <a:tcPr/>
                </a:tc>
                <a:tc>
                  <a:txBody>
                    <a:bodyPr/>
                    <a:lstStyle/>
                    <a:p>
                      <a:pPr algn="ctr"/>
                      <a:r>
                        <a:rPr lang="en-US" dirty="0"/>
                        <a:t>1101</a:t>
                      </a:r>
                    </a:p>
                  </a:txBody>
                  <a:tcPr/>
                </a:tc>
                <a:tc>
                  <a:txBody>
                    <a:bodyPr/>
                    <a:lstStyle/>
                    <a:p>
                      <a:pPr algn="ctr"/>
                      <a:r>
                        <a:rPr lang="en-US" dirty="0"/>
                        <a:t>13</a:t>
                      </a:r>
                    </a:p>
                  </a:txBody>
                  <a:tcPr/>
                </a:tc>
                <a:extLst>
                  <a:ext uri="{0D108BD9-81ED-4DB2-BD59-A6C34878D82A}">
                    <a16:rowId xmlns:a16="http://schemas.microsoft.com/office/drawing/2014/main" val="3469026240"/>
                  </a:ext>
                </a:extLst>
              </a:tr>
              <a:tr h="370840">
                <a:tc>
                  <a:txBody>
                    <a:bodyPr/>
                    <a:lstStyle/>
                    <a:p>
                      <a:pPr algn="ctr"/>
                      <a:r>
                        <a:rPr lang="en-US" dirty="0"/>
                        <a:t>E</a:t>
                      </a:r>
                    </a:p>
                  </a:txBody>
                  <a:tcPr/>
                </a:tc>
                <a:tc>
                  <a:txBody>
                    <a:bodyPr/>
                    <a:lstStyle/>
                    <a:p>
                      <a:pPr algn="ctr"/>
                      <a:r>
                        <a:rPr lang="en-US" dirty="0"/>
                        <a:t>1110</a:t>
                      </a:r>
                    </a:p>
                  </a:txBody>
                  <a:tcPr/>
                </a:tc>
                <a:tc>
                  <a:txBody>
                    <a:bodyPr/>
                    <a:lstStyle/>
                    <a:p>
                      <a:pPr algn="ctr"/>
                      <a:r>
                        <a:rPr lang="en-US" dirty="0"/>
                        <a:t>14</a:t>
                      </a:r>
                    </a:p>
                  </a:txBody>
                  <a:tcPr/>
                </a:tc>
                <a:extLst>
                  <a:ext uri="{0D108BD9-81ED-4DB2-BD59-A6C34878D82A}">
                    <a16:rowId xmlns:a16="http://schemas.microsoft.com/office/drawing/2014/main" val="4200558357"/>
                  </a:ext>
                </a:extLst>
              </a:tr>
              <a:tr h="370840">
                <a:tc>
                  <a:txBody>
                    <a:bodyPr/>
                    <a:lstStyle/>
                    <a:p>
                      <a:pPr algn="ctr"/>
                      <a:r>
                        <a:rPr lang="en-US" dirty="0"/>
                        <a:t>F</a:t>
                      </a:r>
                    </a:p>
                  </a:txBody>
                  <a:tcPr/>
                </a:tc>
                <a:tc>
                  <a:txBody>
                    <a:bodyPr/>
                    <a:lstStyle/>
                    <a:p>
                      <a:pPr algn="ctr"/>
                      <a:r>
                        <a:rPr lang="en-US" dirty="0"/>
                        <a:t>1111</a:t>
                      </a:r>
                    </a:p>
                  </a:txBody>
                  <a:tcPr/>
                </a:tc>
                <a:tc>
                  <a:txBody>
                    <a:bodyPr/>
                    <a:lstStyle/>
                    <a:p>
                      <a:pPr algn="ctr"/>
                      <a:r>
                        <a:rPr lang="en-US" dirty="0"/>
                        <a:t>15</a:t>
                      </a:r>
                    </a:p>
                  </a:txBody>
                  <a:tcPr/>
                </a:tc>
                <a:extLst>
                  <a:ext uri="{0D108BD9-81ED-4DB2-BD59-A6C34878D82A}">
                    <a16:rowId xmlns:a16="http://schemas.microsoft.com/office/drawing/2014/main" val="2589127853"/>
                  </a:ext>
                </a:extLst>
              </a:tr>
            </a:tbl>
          </a:graphicData>
        </a:graphic>
      </p:graphicFrame>
      <p:pic>
        <p:nvPicPr>
          <p:cNvPr id="8" name="Picture 7">
            <a:extLst>
              <a:ext uri="{FF2B5EF4-FFF2-40B4-BE49-F238E27FC236}">
                <a16:creationId xmlns:a16="http://schemas.microsoft.com/office/drawing/2014/main" id="{7EC88903-C4FA-1D45-89E0-72BC467266A0}"/>
              </a:ext>
            </a:extLst>
          </p:cNvPr>
          <p:cNvPicPr>
            <a:picLocks noChangeAspect="1"/>
          </p:cNvPicPr>
          <p:nvPr/>
        </p:nvPicPr>
        <p:blipFill>
          <a:blip r:embed="rId2"/>
          <a:stretch>
            <a:fillRect/>
          </a:stretch>
        </p:blipFill>
        <p:spPr>
          <a:xfrm>
            <a:off x="2169290" y="3259823"/>
            <a:ext cx="4578351" cy="338354"/>
          </a:xfrm>
          <a:prstGeom prst="rect">
            <a:avLst/>
          </a:prstGeom>
        </p:spPr>
      </p:pic>
    </p:spTree>
    <p:extLst>
      <p:ext uri="{BB962C8B-B14F-4D97-AF65-F5344CB8AC3E}">
        <p14:creationId xmlns:p14="http://schemas.microsoft.com/office/powerpoint/2010/main" val="27214057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62CB2B2-7075-7042-B4B0-FF9B36B845F0}"/>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B1A76F9D-045B-5E49-9101-936B889E2F5D}"/>
              </a:ext>
            </a:extLst>
          </p:cNvPr>
          <p:cNvSpPr>
            <a:spLocks noGrp="1"/>
          </p:cNvSpPr>
          <p:nvPr>
            <p:ph type="sldNum" sz="quarter" idx="12"/>
          </p:nvPr>
        </p:nvSpPr>
        <p:spPr/>
        <p:txBody>
          <a:bodyPr/>
          <a:lstStyle/>
          <a:p>
            <a:fld id="{B30C84D9-7A41-4FEB-892B-80917372DB87}" type="slidenum">
              <a:rPr lang="en-US" smtClean="0"/>
              <a:t>15</a:t>
            </a:fld>
            <a:endParaRPr lang="en-US"/>
          </a:p>
        </p:txBody>
      </p:sp>
      <p:sp>
        <p:nvSpPr>
          <p:cNvPr id="7" name="Title 6">
            <a:extLst>
              <a:ext uri="{FF2B5EF4-FFF2-40B4-BE49-F238E27FC236}">
                <a16:creationId xmlns:a16="http://schemas.microsoft.com/office/drawing/2014/main" id="{20A1DDDF-10A6-EC4E-A9C1-CDF184F4F484}"/>
              </a:ext>
            </a:extLst>
          </p:cNvPr>
          <p:cNvSpPr>
            <a:spLocks noGrp="1"/>
          </p:cNvSpPr>
          <p:nvPr>
            <p:ph type="title"/>
          </p:nvPr>
        </p:nvSpPr>
        <p:spPr/>
        <p:txBody>
          <a:bodyPr/>
          <a:lstStyle/>
          <a:p>
            <a:r>
              <a:rPr lang="en-US" dirty="0"/>
              <a:t>From Bits to Bytes</a:t>
            </a:r>
          </a:p>
        </p:txBody>
      </p:sp>
      <p:sp>
        <p:nvSpPr>
          <p:cNvPr id="8" name="Text Placeholder 7">
            <a:extLst>
              <a:ext uri="{FF2B5EF4-FFF2-40B4-BE49-F238E27FC236}">
                <a16:creationId xmlns:a16="http://schemas.microsoft.com/office/drawing/2014/main" id="{D1B7233D-D6C8-0C42-99E7-5E7BE326D1D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807519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2D8FE-C5EC-0F4E-AF3D-F3C685834627}"/>
              </a:ext>
            </a:extLst>
          </p:cNvPr>
          <p:cNvSpPr>
            <a:spLocks noGrp="1"/>
          </p:cNvSpPr>
          <p:nvPr>
            <p:ph type="title"/>
          </p:nvPr>
        </p:nvSpPr>
        <p:spPr/>
        <p:txBody>
          <a:bodyPr/>
          <a:lstStyle/>
          <a:p>
            <a:r>
              <a:rPr lang="en-US" dirty="0"/>
              <a:t>Byte</a:t>
            </a:r>
          </a:p>
        </p:txBody>
      </p:sp>
      <p:sp>
        <p:nvSpPr>
          <p:cNvPr id="3" name="Content Placeholder 2">
            <a:extLst>
              <a:ext uri="{FF2B5EF4-FFF2-40B4-BE49-F238E27FC236}">
                <a16:creationId xmlns:a16="http://schemas.microsoft.com/office/drawing/2014/main" id="{376078C5-69B2-B24F-BB44-00736A5EF288}"/>
              </a:ext>
            </a:extLst>
          </p:cNvPr>
          <p:cNvSpPr>
            <a:spLocks noGrp="1"/>
          </p:cNvSpPr>
          <p:nvPr>
            <p:ph idx="1"/>
          </p:nvPr>
        </p:nvSpPr>
        <p:spPr/>
        <p:txBody>
          <a:bodyPr/>
          <a:lstStyle/>
          <a:p>
            <a:pPr marL="0" indent="0">
              <a:buNone/>
            </a:pPr>
            <a:r>
              <a:rPr lang="en-US" dirty="0"/>
              <a:t>8 bits</a:t>
            </a:r>
          </a:p>
          <a:p>
            <a:r>
              <a:rPr lang="en-US" dirty="0"/>
              <a:t>Binary: 0b00000000 to 0b11111111</a:t>
            </a:r>
          </a:p>
          <a:p>
            <a:r>
              <a:rPr lang="en-US" dirty="0"/>
              <a:t>Hexadecimal: 0x00 to 0xFF</a:t>
            </a:r>
          </a:p>
          <a:p>
            <a:endParaRPr lang="en-US" dirty="0"/>
          </a:p>
          <a:p>
            <a:r>
              <a:rPr lang="en-US" dirty="0"/>
              <a:t>As integer, 0</a:t>
            </a:r>
            <a:r>
              <a:rPr lang="en-US" baseline="-25000" dirty="0"/>
              <a:t>10</a:t>
            </a:r>
            <a:r>
              <a:rPr lang="en-US" dirty="0"/>
              <a:t> to 255</a:t>
            </a:r>
            <a:r>
              <a:rPr lang="en-US" baseline="-25000" dirty="0"/>
              <a:t>10</a:t>
            </a:r>
            <a:r>
              <a:rPr lang="en-US" dirty="0"/>
              <a:t> or -128</a:t>
            </a:r>
            <a:r>
              <a:rPr lang="en-US" baseline="-25000" dirty="0"/>
              <a:t>10</a:t>
            </a:r>
            <a:r>
              <a:rPr lang="en-US" dirty="0"/>
              <a:t> to 127</a:t>
            </a:r>
            <a:r>
              <a:rPr lang="en-US" baseline="-25000" dirty="0"/>
              <a:t>10</a:t>
            </a:r>
            <a:endParaRPr lang="en-US" dirty="0"/>
          </a:p>
          <a:p>
            <a:r>
              <a:rPr lang="en-US" dirty="0"/>
              <a:t>As character</a:t>
            </a:r>
          </a:p>
          <a:p>
            <a:pPr lvl="1"/>
            <a:r>
              <a:rPr lang="en-US" dirty="0"/>
              <a:t>128 ASCII characters plus 128 non-standard “Extended ASCII” characters, or</a:t>
            </a:r>
          </a:p>
          <a:p>
            <a:pPr lvl="1"/>
            <a:r>
              <a:rPr lang="en-US" dirty="0"/>
              <a:t>the first 128 UTF-8 characters (with most-significant bit fixed as 0)</a:t>
            </a:r>
          </a:p>
        </p:txBody>
      </p:sp>
      <p:sp>
        <p:nvSpPr>
          <p:cNvPr id="4" name="Footer Placeholder 3">
            <a:extLst>
              <a:ext uri="{FF2B5EF4-FFF2-40B4-BE49-F238E27FC236}">
                <a16:creationId xmlns:a16="http://schemas.microsoft.com/office/drawing/2014/main" id="{F55F1743-73AB-C94C-ABF7-9F350BE5B3DF}"/>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0EB5F602-1EFC-D041-8351-A225E3235C64}"/>
              </a:ext>
            </a:extLst>
          </p:cNvPr>
          <p:cNvSpPr>
            <a:spLocks noGrp="1"/>
          </p:cNvSpPr>
          <p:nvPr>
            <p:ph type="sldNum" sz="quarter" idx="12"/>
          </p:nvPr>
        </p:nvSpPr>
        <p:spPr/>
        <p:txBody>
          <a:bodyPr/>
          <a:lstStyle/>
          <a:p>
            <a:fld id="{B30C84D9-7A41-4FEB-892B-80917372DB87}" type="slidenum">
              <a:rPr lang="en-US" smtClean="0"/>
              <a:t>16</a:t>
            </a:fld>
            <a:endParaRPr lang="en-US"/>
          </a:p>
        </p:txBody>
      </p:sp>
      <p:sp>
        <p:nvSpPr>
          <p:cNvPr id="6" name="Text Placeholder 5">
            <a:extLst>
              <a:ext uri="{FF2B5EF4-FFF2-40B4-BE49-F238E27FC236}">
                <a16:creationId xmlns:a16="http://schemas.microsoft.com/office/drawing/2014/main" id="{A9AB2B2F-CC5C-234A-9F6C-0A6489EEDD1B}"/>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30209463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Hexdump</a:t>
            </a:r>
            <a:br>
              <a:rPr lang="en-US" dirty="0"/>
            </a:br>
            <a:r>
              <a:rPr lang="en-US" i="1" dirty="0" err="1"/>
              <a:t>nonTerminatingLoop.c</a:t>
            </a:r>
            <a:r>
              <a:rPr lang="en-US" dirty="0"/>
              <a:t> source file</a:t>
            </a:r>
            <a:endParaRPr lang="en-US" i="1" dirty="0"/>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3" name="Slide Number Placeholder 2"/>
          <p:cNvSpPr>
            <a:spLocks noGrp="1"/>
          </p:cNvSpPr>
          <p:nvPr>
            <p:ph type="sldNum" sz="quarter" idx="12"/>
          </p:nvPr>
        </p:nvSpPr>
        <p:spPr/>
        <p:txBody>
          <a:bodyPr/>
          <a:lstStyle/>
          <a:p>
            <a:fld id="{B30C84D9-7A41-4FEB-892B-80917372DB87}" type="slidenum">
              <a:rPr lang="en-US" smtClean="0"/>
              <a:t>17</a:t>
            </a:fld>
            <a:endParaRPr lang="en-US"/>
          </a:p>
        </p:txBody>
      </p:sp>
      <p:pic>
        <p:nvPicPr>
          <p:cNvPr id="9" name="Content Placeholder 8">
            <a:extLst>
              <a:ext uri="{FF2B5EF4-FFF2-40B4-BE49-F238E27FC236}">
                <a16:creationId xmlns:a16="http://schemas.microsoft.com/office/drawing/2014/main" id="{2F222BBE-5C68-D94E-B2C1-2EBE4DE72F66}"/>
              </a:ext>
            </a:extLst>
          </p:cNvPr>
          <p:cNvPicPr>
            <a:picLocks noGrp="1" noChangeAspect="1"/>
          </p:cNvPicPr>
          <p:nvPr>
            <p:ph idx="1"/>
          </p:nvPr>
        </p:nvPicPr>
        <p:blipFill>
          <a:blip r:embed="rId3"/>
          <a:stretch>
            <a:fillRect/>
          </a:stretch>
        </p:blipFill>
        <p:spPr>
          <a:xfrm>
            <a:off x="1220922" y="1536700"/>
            <a:ext cx="9750156" cy="5183628"/>
          </a:xfrm>
          <a:prstGeom prst="rect">
            <a:avLst/>
          </a:prstGeom>
        </p:spPr>
      </p:pic>
      <p:sp>
        <p:nvSpPr>
          <p:cNvPr id="10" name="TextBox 9">
            <a:extLst>
              <a:ext uri="{FF2B5EF4-FFF2-40B4-BE49-F238E27FC236}">
                <a16:creationId xmlns:a16="http://schemas.microsoft.com/office/drawing/2014/main" id="{C85CF06D-1AC3-7D4E-9097-E39E1EF8446B}"/>
              </a:ext>
            </a:extLst>
          </p:cNvPr>
          <p:cNvSpPr txBox="1"/>
          <p:nvPr/>
        </p:nvSpPr>
        <p:spPr>
          <a:xfrm rot="5400000">
            <a:off x="9994849" y="4719269"/>
            <a:ext cx="2137124" cy="184666"/>
          </a:xfrm>
          <a:prstGeom prst="rect">
            <a:avLst/>
          </a:prstGeom>
          <a:noFill/>
        </p:spPr>
        <p:txBody>
          <a:bodyPr wrap="none" rtlCol="0">
            <a:spAutoFit/>
          </a:bodyPr>
          <a:lstStyle/>
          <a:p>
            <a:r>
              <a:rPr lang="en-US" sz="600" dirty="0"/>
              <a:t>Screenshot showing byte-level representation of plain-text file</a:t>
            </a:r>
          </a:p>
        </p:txBody>
      </p:sp>
    </p:spTree>
    <p:extLst>
      <p:ext uri="{BB962C8B-B14F-4D97-AF65-F5344CB8AC3E}">
        <p14:creationId xmlns:p14="http://schemas.microsoft.com/office/powerpoint/2010/main" val="2327307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5"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vertic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a:t>
            </a:r>
          </a:p>
        </p:txBody>
      </p:sp>
      <p:sp>
        <p:nvSpPr>
          <p:cNvPr id="3" name="Content Placeholder 2"/>
          <p:cNvSpPr>
            <a:spLocks noGrp="1"/>
          </p:cNvSpPr>
          <p:nvPr>
            <p:ph idx="1"/>
          </p:nvPr>
        </p:nvSpPr>
        <p:spPr/>
        <p:txBody>
          <a:bodyPr>
            <a:normAutofit fontScale="92500" lnSpcReduction="10000"/>
          </a:bodyPr>
          <a:lstStyle/>
          <a:p>
            <a:r>
              <a:rPr lang="en-US" dirty="0"/>
              <a:t>“Word size”</a:t>
            </a:r>
          </a:p>
          <a:p>
            <a:pPr lvl="1"/>
            <a:r>
              <a:rPr lang="en-US" dirty="0"/>
              <a:t>Size of data representations inside processor</a:t>
            </a:r>
          </a:p>
          <a:p>
            <a:pPr lvl="1"/>
            <a:r>
              <a:rPr lang="en-US" dirty="0"/>
              <a:t>Often nominal size of integer, memory address</a:t>
            </a:r>
          </a:p>
          <a:p>
            <a:r>
              <a:rPr lang="en-US" dirty="0"/>
              <a:t>Older machines</a:t>
            </a:r>
          </a:p>
          <a:p>
            <a:pPr lvl="1"/>
            <a:r>
              <a:rPr lang="en-US" dirty="0"/>
              <a:t>8-bit (1 byte) – Z80, 6502</a:t>
            </a:r>
          </a:p>
          <a:p>
            <a:pPr lvl="1"/>
            <a:r>
              <a:rPr lang="en-US" dirty="0"/>
              <a:t>16-bit (2 byte) – 8086, 68000</a:t>
            </a:r>
          </a:p>
          <a:p>
            <a:pPr lvl="1"/>
            <a:r>
              <a:rPr lang="en-US" dirty="0"/>
              <a:t>32-bit (4 byte) – Pentium, PowerPC</a:t>
            </a:r>
          </a:p>
          <a:p>
            <a:r>
              <a:rPr lang="en-US" dirty="0"/>
              <a:t>Typical modern microprocessor – 64-bit (8 byte)</a:t>
            </a:r>
          </a:p>
          <a:p>
            <a:endParaRPr lang="en-US" dirty="0"/>
          </a:p>
          <a:p>
            <a:r>
              <a:rPr lang="en-US" dirty="0"/>
              <a:t>Data types may be 1 word, multiple words, or a fraction of a word</a:t>
            </a:r>
          </a:p>
          <a:p>
            <a:pPr lvl="1"/>
            <a:r>
              <a:rPr lang="en-US" dirty="0"/>
              <a:t>(almost) Always an exact-integer number of bytes</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5" name="Slide Number Placeholder 4"/>
          <p:cNvSpPr>
            <a:spLocks noGrp="1"/>
          </p:cNvSpPr>
          <p:nvPr>
            <p:ph type="sldNum" sz="quarter" idx="12"/>
          </p:nvPr>
        </p:nvSpPr>
        <p:spPr/>
        <p:txBody>
          <a:bodyPr/>
          <a:lstStyle/>
          <a:p>
            <a:fld id="{B30C84D9-7A41-4FEB-892B-80917372DB87}" type="slidenum">
              <a:rPr lang="en-US" smtClean="0"/>
              <a:t>18</a:t>
            </a:fld>
            <a:endParaRPr lang="en-US"/>
          </a:p>
        </p:txBody>
      </p:sp>
    </p:spTree>
    <p:extLst>
      <p:ext uri="{BB962C8B-B14F-4D97-AF65-F5344CB8AC3E}">
        <p14:creationId xmlns:p14="http://schemas.microsoft.com/office/powerpoint/2010/main" val="11337773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C2EF6-2D1B-C74E-9B07-18C5AD959382}"/>
              </a:ext>
            </a:extLst>
          </p:cNvPr>
          <p:cNvSpPr>
            <a:spLocks noGrp="1"/>
          </p:cNvSpPr>
          <p:nvPr>
            <p:ph type="title"/>
          </p:nvPr>
        </p:nvSpPr>
        <p:spPr/>
        <p:txBody>
          <a:bodyPr/>
          <a:lstStyle/>
          <a:p>
            <a:r>
              <a:rPr lang="en-US" dirty="0"/>
              <a:t>Sizes of Data Types</a:t>
            </a:r>
          </a:p>
        </p:txBody>
      </p:sp>
      <p:graphicFrame>
        <p:nvGraphicFramePr>
          <p:cNvPr id="8" name="Table 8">
            <a:extLst>
              <a:ext uri="{FF2B5EF4-FFF2-40B4-BE49-F238E27FC236}">
                <a16:creationId xmlns:a16="http://schemas.microsoft.com/office/drawing/2014/main" id="{6584F91D-E36A-3645-93D8-4800D94D7707}"/>
              </a:ext>
            </a:extLst>
          </p:cNvPr>
          <p:cNvGraphicFramePr>
            <a:graphicFrameLocks noGrp="1"/>
          </p:cNvGraphicFramePr>
          <p:nvPr>
            <p:ph idx="1"/>
            <p:extLst>
              <p:ext uri="{D42A27DB-BD31-4B8C-83A1-F6EECF244321}">
                <p14:modId xmlns:p14="http://schemas.microsoft.com/office/powerpoint/2010/main" val="2372541133"/>
              </p:ext>
            </p:extLst>
          </p:nvPr>
        </p:nvGraphicFramePr>
        <p:xfrm>
          <a:off x="1638299" y="1968915"/>
          <a:ext cx="8915401" cy="4023360"/>
        </p:xfrm>
        <a:graphic>
          <a:graphicData uri="http://schemas.openxmlformats.org/drawingml/2006/table">
            <a:tbl>
              <a:tblPr firstRow="1" bandRow="1">
                <a:tableStyleId>{5C22544A-7EE6-4342-B048-85BDC9FD1C3A}</a:tableStyleId>
              </a:tblPr>
              <a:tblGrid>
                <a:gridCol w="1178991">
                  <a:extLst>
                    <a:ext uri="{9D8B030D-6E8A-4147-A177-3AD203B41FA5}">
                      <a16:colId xmlns:a16="http://schemas.microsoft.com/office/drawing/2014/main" val="2917790767"/>
                    </a:ext>
                  </a:extLst>
                </a:gridCol>
                <a:gridCol w="1703909">
                  <a:extLst>
                    <a:ext uri="{9D8B030D-6E8A-4147-A177-3AD203B41FA5}">
                      <a16:colId xmlns:a16="http://schemas.microsoft.com/office/drawing/2014/main" val="1370831400"/>
                    </a:ext>
                  </a:extLst>
                </a:gridCol>
                <a:gridCol w="1734300">
                  <a:extLst>
                    <a:ext uri="{9D8B030D-6E8A-4147-A177-3AD203B41FA5}">
                      <a16:colId xmlns:a16="http://schemas.microsoft.com/office/drawing/2014/main" val="2377237607"/>
                    </a:ext>
                  </a:extLst>
                </a:gridCol>
                <a:gridCol w="2024900">
                  <a:extLst>
                    <a:ext uri="{9D8B030D-6E8A-4147-A177-3AD203B41FA5}">
                      <a16:colId xmlns:a16="http://schemas.microsoft.com/office/drawing/2014/main" val="4111426265"/>
                    </a:ext>
                  </a:extLst>
                </a:gridCol>
                <a:gridCol w="2273301">
                  <a:extLst>
                    <a:ext uri="{9D8B030D-6E8A-4147-A177-3AD203B41FA5}">
                      <a16:colId xmlns:a16="http://schemas.microsoft.com/office/drawing/2014/main" val="3318743098"/>
                    </a:ext>
                  </a:extLst>
                </a:gridCol>
              </a:tblGrid>
              <a:tr h="370840">
                <a:tc>
                  <a:txBody>
                    <a:bodyPr/>
                    <a:lstStyle/>
                    <a:p>
                      <a:pPr algn="ctr"/>
                      <a:r>
                        <a:rPr lang="en-US" dirty="0"/>
                        <a:t>C data type</a:t>
                      </a:r>
                    </a:p>
                  </a:txBody>
                  <a:tcPr/>
                </a:tc>
                <a:tc>
                  <a:txBody>
                    <a:bodyPr/>
                    <a:lstStyle/>
                    <a:p>
                      <a:pPr algn="ctr"/>
                      <a:r>
                        <a:rPr lang="en-US" dirty="0"/>
                        <a:t>8-bit processor</a:t>
                      </a:r>
                    </a:p>
                  </a:txBody>
                  <a:tcPr/>
                </a:tc>
                <a:tc>
                  <a:txBody>
                    <a:bodyPr/>
                    <a:lstStyle/>
                    <a:p>
                      <a:pPr algn="ctr"/>
                      <a:r>
                        <a:rPr lang="en-US" dirty="0"/>
                        <a:t>16-bit processor</a:t>
                      </a:r>
                    </a:p>
                  </a:txBody>
                  <a:tcPr/>
                </a:tc>
                <a:tc>
                  <a:txBody>
                    <a:bodyPr/>
                    <a:lstStyle/>
                    <a:p>
                      <a:pPr algn="ctr"/>
                      <a:r>
                        <a:rPr lang="en-US" dirty="0"/>
                        <a:t>32-bit processor</a:t>
                      </a:r>
                    </a:p>
                  </a:txBody>
                  <a:tcPr/>
                </a:tc>
                <a:tc>
                  <a:txBody>
                    <a:bodyPr/>
                    <a:lstStyle/>
                    <a:p>
                      <a:pPr algn="ctr"/>
                      <a:r>
                        <a:rPr lang="en-US" dirty="0"/>
                        <a:t>64-bit processor</a:t>
                      </a:r>
                    </a:p>
                  </a:txBody>
                  <a:tcPr/>
                </a:tc>
                <a:extLst>
                  <a:ext uri="{0D108BD9-81ED-4DB2-BD59-A6C34878D82A}">
                    <a16:rowId xmlns:a16="http://schemas.microsoft.com/office/drawing/2014/main" val="692482715"/>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char</a:t>
                      </a:r>
                    </a:p>
                  </a:txBody>
                  <a:tcPr marL="50800" marR="50800" marT="50800" marB="50800" anchor="ctr" horzOverflow="overflow"/>
                </a:tc>
                <a:tc>
                  <a:txBody>
                    <a:bodyPr/>
                    <a:lstStyle/>
                    <a:p>
                      <a:pPr algn="ctr"/>
                      <a:r>
                        <a:rPr lang="en-US" dirty="0"/>
                        <a:t>1</a:t>
                      </a:r>
                    </a:p>
                  </a:txBody>
                  <a:tcPr anchor="ctr"/>
                </a:tc>
                <a:tc>
                  <a:txBody>
                    <a:bodyPr/>
                    <a:lstStyle/>
                    <a:p>
                      <a:pPr algn="ctr"/>
                      <a:r>
                        <a:rPr lang="en-US" dirty="0"/>
                        <a:t>1</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1</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1</a:t>
                      </a:r>
                    </a:p>
                  </a:txBody>
                  <a:tcPr marL="50800" marR="50800" marT="50800" marB="50800" anchor="ctr" horzOverflow="overflow"/>
                </a:tc>
                <a:extLst>
                  <a:ext uri="{0D108BD9-81ED-4DB2-BD59-A6C34878D82A}">
                    <a16:rowId xmlns:a16="http://schemas.microsoft.com/office/drawing/2014/main" val="193227876"/>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short</a:t>
                      </a:r>
                    </a:p>
                  </a:txBody>
                  <a:tcPr marL="50800" marR="50800" marT="50800" marB="50800" anchor="ctr" horzOverflow="overflow"/>
                </a:tc>
                <a:tc>
                  <a:txBody>
                    <a:bodyPr/>
                    <a:lstStyle/>
                    <a:p>
                      <a:pPr algn="ctr"/>
                      <a:r>
                        <a:rPr lang="en-US" dirty="0"/>
                        <a:t>2</a:t>
                      </a:r>
                    </a:p>
                  </a:txBody>
                  <a:tcPr anchor="ctr"/>
                </a:tc>
                <a:tc>
                  <a:txBody>
                    <a:bodyPr/>
                    <a:lstStyle/>
                    <a:p>
                      <a:pPr algn="ctr"/>
                      <a:r>
                        <a:rPr lang="en-US" dirty="0"/>
                        <a:t>2</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2</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2</a:t>
                      </a:r>
                    </a:p>
                  </a:txBody>
                  <a:tcPr marL="50800" marR="50800" marT="50800" marB="50800" anchor="ctr" horzOverflow="overflow"/>
                </a:tc>
                <a:extLst>
                  <a:ext uri="{0D108BD9-81ED-4DB2-BD59-A6C34878D82A}">
                    <a16:rowId xmlns:a16="http://schemas.microsoft.com/office/drawing/2014/main" val="1068481467"/>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int</a:t>
                      </a:r>
                    </a:p>
                  </a:txBody>
                  <a:tcPr marL="50800" marR="50800" marT="50800" marB="50800" anchor="ctr" horzOverflow="overflow"/>
                </a:tc>
                <a:tc>
                  <a:txBody>
                    <a:bodyPr/>
                    <a:lstStyle/>
                    <a:p>
                      <a:pPr algn="ctr"/>
                      <a:r>
                        <a:rPr lang="en-US" dirty="0"/>
                        <a:t>2</a:t>
                      </a:r>
                    </a:p>
                  </a:txBody>
                  <a:tcPr anchor="ctr"/>
                </a:tc>
                <a:tc>
                  <a:txBody>
                    <a:bodyPr/>
                    <a:lstStyle/>
                    <a:p>
                      <a:pPr algn="ctr"/>
                      <a:r>
                        <a:rPr lang="en-US" dirty="0"/>
                        <a:t>2</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extLst>
                  <a:ext uri="{0D108BD9-81ED-4DB2-BD59-A6C34878D82A}">
                    <a16:rowId xmlns:a16="http://schemas.microsoft.com/office/drawing/2014/main" val="1114414971"/>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long</a:t>
                      </a:r>
                    </a:p>
                  </a:txBody>
                  <a:tcPr marL="50800" marR="50800" marT="50800" marB="50800" anchor="ctr" horzOverflow="overflow"/>
                </a:tc>
                <a:tc>
                  <a:txBody>
                    <a:bodyPr/>
                    <a:lstStyle/>
                    <a:p>
                      <a:pPr algn="ctr"/>
                      <a:r>
                        <a:rPr lang="en-US" dirty="0"/>
                        <a:t>4</a:t>
                      </a:r>
                    </a:p>
                  </a:txBody>
                  <a:tcPr anchor="ctr"/>
                </a:tc>
                <a:tc>
                  <a:txBody>
                    <a:bodyPr/>
                    <a:lstStyle/>
                    <a:p>
                      <a:pPr algn="ctr"/>
                      <a:r>
                        <a:rPr lang="en-US" dirty="0"/>
                        <a:t>4</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extLst>
                  <a:ext uri="{0D108BD9-81ED-4DB2-BD59-A6C34878D82A}">
                    <a16:rowId xmlns:a16="http://schemas.microsoft.com/office/drawing/2014/main" val="153146426"/>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long long</a:t>
                      </a:r>
                    </a:p>
                  </a:txBody>
                  <a:tcPr marL="50800" marR="50800" marT="50800" marB="50800" anchor="ctr" horzOverflow="overflow"/>
                </a:tc>
                <a:tc>
                  <a:txBody>
                    <a:bodyPr/>
                    <a:lstStyle/>
                    <a:p>
                      <a:pPr algn="ctr"/>
                      <a:r>
                        <a:rPr lang="en-US" dirty="0"/>
                        <a:t>8</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kern="1200" cap="none" normalizeH="0" baseline="0" dirty="0">
                          <a:ln>
                            <a:noFill/>
                          </a:ln>
                          <a:solidFill>
                            <a:schemeClr val="tx1"/>
                          </a:solidFill>
                          <a:effectLst/>
                          <a:latin typeface="Arial Narrow" charset="0"/>
                          <a:cs typeface="Arial Narrow" charset="0"/>
                        </a:rPr>
                        <a:t>8</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extLst>
                  <a:ext uri="{0D108BD9-81ED-4DB2-BD59-A6C34878D82A}">
                    <a16:rowId xmlns:a16="http://schemas.microsoft.com/office/drawing/2014/main" val="1251472078"/>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float</a:t>
                      </a:r>
                    </a:p>
                  </a:txBody>
                  <a:tcPr marL="50800" marR="50800" marT="50800" marB="50800" anchor="ctr" horzOverflow="overflow"/>
                </a:tc>
                <a:tc>
                  <a:txBody>
                    <a:bodyPr/>
                    <a:lstStyle/>
                    <a:p>
                      <a:pPr algn="ctr"/>
                      <a:r>
                        <a:rPr lang="en-US" dirty="0"/>
                        <a:t>4</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kern="1200" cap="none" normalizeH="0" baseline="0" dirty="0">
                          <a:ln>
                            <a:noFill/>
                          </a:ln>
                          <a:solidFill>
                            <a:schemeClr val="tx1"/>
                          </a:solidFill>
                          <a:effectLst/>
                          <a:latin typeface="Arial Narrow" charset="0"/>
                          <a:cs typeface="Arial Narrow" charset="0"/>
                        </a:rPr>
                        <a:t>4</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extLst>
                  <a:ext uri="{0D108BD9-81ED-4DB2-BD59-A6C34878D82A}">
                    <a16:rowId xmlns:a16="http://schemas.microsoft.com/office/drawing/2014/main" val="3194775234"/>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double</a:t>
                      </a:r>
                    </a:p>
                  </a:txBody>
                  <a:tcPr marL="50800" marR="50800" marT="50800" marB="50800" anchor="ctr" horzOverflow="overflow"/>
                </a:tc>
                <a:tc>
                  <a:txBody>
                    <a:bodyPr/>
                    <a:lstStyle/>
                    <a:p>
                      <a:pPr algn="ctr"/>
                      <a:r>
                        <a:rPr lang="en-US" dirty="0"/>
                        <a:t>4</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kern="1200" cap="none" normalizeH="0" baseline="0" dirty="0">
                          <a:ln>
                            <a:noFill/>
                          </a:ln>
                          <a:solidFill>
                            <a:schemeClr val="tx1"/>
                          </a:solidFill>
                          <a:effectLst/>
                          <a:latin typeface="Arial Narrow" charset="0"/>
                          <a:cs typeface="Arial Narrow" charset="0"/>
                        </a:rPr>
                        <a:t>8</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extLst>
                  <a:ext uri="{0D108BD9-81ED-4DB2-BD59-A6C34878D82A}">
                    <a16:rowId xmlns:a16="http://schemas.microsoft.com/office/drawing/2014/main" val="2723733052"/>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long double</a:t>
                      </a:r>
                    </a:p>
                  </a:txBody>
                  <a:tcPr marL="50800" marR="50800" marT="50800" marB="50800" anchor="ctr" horzOverflow="overflow"/>
                </a:tc>
                <a:tc>
                  <a:txBody>
                    <a:bodyPr/>
                    <a:lstStyle/>
                    <a:p>
                      <a:pPr algn="ctr"/>
                      <a:r>
                        <a:rPr lang="en-US" dirty="0"/>
                        <a:t>4</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kern="1200" cap="none" normalizeH="0" baseline="0" dirty="0">
                          <a:ln>
                            <a:noFill/>
                          </a:ln>
                          <a:solidFill>
                            <a:schemeClr val="tx1"/>
                          </a:solidFill>
                          <a:effectLst/>
                          <a:latin typeface="Arial Narrow" charset="0"/>
                          <a:cs typeface="Arial Narrow" charset="0"/>
                        </a:rPr>
                        <a:t>8+ (10 on IA16)</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8-16 (10/12 on IA32)</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8-16 (10/16 on x86-64)</a:t>
                      </a:r>
                    </a:p>
                  </a:txBody>
                  <a:tcPr marL="50800" marR="50800" marT="50800" marB="50800" anchor="ctr" horzOverflow="overflow"/>
                </a:tc>
                <a:extLst>
                  <a:ext uri="{0D108BD9-81ED-4DB2-BD59-A6C34878D82A}">
                    <a16:rowId xmlns:a16="http://schemas.microsoft.com/office/drawing/2014/main" val="4289821301"/>
                  </a:ext>
                </a:extLst>
              </a:tr>
              <a:tr h="370840">
                <a:tc>
                  <a:txBody>
                    <a:bodyPr/>
                    <a:lstStyle/>
                    <a:p>
                      <a:pPr marL="0" marR="0" lvl="0" indent="0" algn="l"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pointer</a:t>
                      </a:r>
                    </a:p>
                  </a:txBody>
                  <a:tcPr marL="50800" marR="50800" marT="50800" marB="50800" anchor="ctr" horzOverflow="overflow"/>
                </a:tc>
                <a:tc>
                  <a:txBody>
                    <a:bodyPr/>
                    <a:lstStyle/>
                    <a:p>
                      <a:pPr algn="ctr"/>
                      <a:r>
                        <a:rPr lang="en-US" dirty="0"/>
                        <a:t>2</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kern="1200" cap="none" normalizeH="0" baseline="0" dirty="0">
                          <a:ln>
                            <a:noFill/>
                          </a:ln>
                          <a:solidFill>
                            <a:schemeClr val="tx1"/>
                          </a:solidFill>
                          <a:effectLst/>
                          <a:latin typeface="Arial Narrow" charset="0"/>
                          <a:cs typeface="Arial Narrow" charset="0"/>
                        </a:rPr>
                        <a:t>2</a:t>
                      </a:r>
                    </a:p>
                  </a:txBody>
                  <a:tcPr anchor="ctr"/>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4</a:t>
                      </a:r>
                    </a:p>
                  </a:txBody>
                  <a:tcPr marL="50800" marR="50800" marT="50800" marB="50800" anchor="ctr" horzOverflow="overflow"/>
                </a:tc>
                <a:tc>
                  <a:txBody>
                    <a:bodyPr/>
                    <a:lstStyle/>
                    <a:p>
                      <a:pPr marL="0" marR="0" lvl="0" indent="0" algn="ctr" defTabSz="914400" rtl="0" eaLnBrk="1" fontAlgn="base" latinLnBrk="0" hangingPunct="1">
                        <a:lnSpc>
                          <a:spcPct val="100000"/>
                        </a:lnSpc>
                        <a:spcBef>
                          <a:spcPct val="0"/>
                        </a:spcBef>
                        <a:spcAft>
                          <a:spcPct val="0"/>
                        </a:spcAft>
                        <a:buClr>
                          <a:srgbClr val="990000"/>
                        </a:buClr>
                        <a:buSzPct val="60000"/>
                        <a:buFont typeface="Wingdings 2" charset="2"/>
                        <a:buNone/>
                        <a:tabLst>
                          <a:tab pos="914400" algn="l"/>
                        </a:tabLst>
                      </a:pPr>
                      <a:r>
                        <a:rPr kumimoji="0" lang="en-US" sz="1800" b="0" i="0" u="none" strike="noStrike" cap="none" normalizeH="0" baseline="0" dirty="0">
                          <a:ln>
                            <a:noFill/>
                          </a:ln>
                          <a:solidFill>
                            <a:schemeClr val="tx1"/>
                          </a:solidFill>
                          <a:effectLst/>
                          <a:latin typeface="Arial Narrow" charset="0"/>
                          <a:ea typeface="Arial Narrow" charset="0"/>
                          <a:cs typeface="Arial Narrow" charset="0"/>
                          <a:sym typeface="Arial Narrow" charset="0"/>
                        </a:rPr>
                        <a:t>8</a:t>
                      </a:r>
                    </a:p>
                  </a:txBody>
                  <a:tcPr marL="50800" marR="50800" marT="50800" marB="50800" anchor="ctr" horzOverflow="overflow"/>
                </a:tc>
                <a:extLst>
                  <a:ext uri="{0D108BD9-81ED-4DB2-BD59-A6C34878D82A}">
                    <a16:rowId xmlns:a16="http://schemas.microsoft.com/office/drawing/2014/main" val="241403421"/>
                  </a:ext>
                </a:extLst>
              </a:tr>
            </a:tbl>
          </a:graphicData>
        </a:graphic>
      </p:graphicFrame>
      <p:sp>
        <p:nvSpPr>
          <p:cNvPr id="4" name="Footer Placeholder 3">
            <a:extLst>
              <a:ext uri="{FF2B5EF4-FFF2-40B4-BE49-F238E27FC236}">
                <a16:creationId xmlns:a16="http://schemas.microsoft.com/office/drawing/2014/main" id="{C7F92766-9BB7-2741-BD27-D451EE2D6ABF}"/>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76504209-AF2D-6244-A95B-4398C35E358B}"/>
              </a:ext>
            </a:extLst>
          </p:cNvPr>
          <p:cNvSpPr>
            <a:spLocks noGrp="1"/>
          </p:cNvSpPr>
          <p:nvPr>
            <p:ph type="sldNum" sz="quarter" idx="12"/>
          </p:nvPr>
        </p:nvSpPr>
        <p:spPr/>
        <p:txBody>
          <a:bodyPr/>
          <a:lstStyle/>
          <a:p>
            <a:fld id="{B30C84D9-7A41-4FEB-892B-80917372DB87}" type="slidenum">
              <a:rPr lang="en-US" smtClean="0"/>
              <a:t>19</a:t>
            </a:fld>
            <a:endParaRPr lang="en-US"/>
          </a:p>
        </p:txBody>
      </p:sp>
      <p:sp>
        <p:nvSpPr>
          <p:cNvPr id="6" name="Text Placeholder 5">
            <a:extLst>
              <a:ext uri="{FF2B5EF4-FFF2-40B4-BE49-F238E27FC236}">
                <a16:creationId xmlns:a16="http://schemas.microsoft.com/office/drawing/2014/main" id="{B340F4E0-F71D-C14A-B11E-FDB3EACA8B4F}"/>
              </a:ext>
            </a:extLst>
          </p:cNvPr>
          <p:cNvSpPr>
            <a:spLocks noGrp="1"/>
          </p:cNvSpPr>
          <p:nvPr>
            <p:ph type="body" sz="quarter" idx="13"/>
          </p:nvPr>
        </p:nvSpPr>
        <p:spPr/>
        <p:txBody>
          <a:bodyPr/>
          <a:lstStyle/>
          <a:p>
            <a:r>
              <a:rPr lang="en-US" dirty="0"/>
              <a:t>Slide by Bohn</a:t>
            </a:r>
          </a:p>
        </p:txBody>
      </p:sp>
      <p:sp>
        <p:nvSpPr>
          <p:cNvPr id="7" name="Rectangle 6">
            <a:extLst>
              <a:ext uri="{FF2B5EF4-FFF2-40B4-BE49-F238E27FC236}">
                <a16:creationId xmlns:a16="http://schemas.microsoft.com/office/drawing/2014/main" id="{3789478E-58E3-8545-A7A4-A16C96FA398D}"/>
              </a:ext>
            </a:extLst>
          </p:cNvPr>
          <p:cNvSpPr/>
          <p:nvPr/>
        </p:nvSpPr>
        <p:spPr>
          <a:xfrm>
            <a:off x="9479084" y="365125"/>
            <a:ext cx="2420063" cy="123971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latin typeface="Arial" panose="020B0604020202020204" pitchFamily="34" charset="0"/>
                <a:cs typeface="Arial" panose="020B0604020202020204" pitchFamily="34" charset="0"/>
              </a:rPr>
              <a:t>Unsure?</a:t>
            </a:r>
          </a:p>
          <a:p>
            <a:pPr algn="ctr"/>
            <a:r>
              <a:rPr lang="en-US" dirty="0">
                <a:solidFill>
                  <a:srgbClr val="FFFF00"/>
                </a:solidFill>
                <a:latin typeface="Arial" panose="020B0604020202020204" pitchFamily="34" charset="0"/>
                <a:cs typeface="Arial" panose="020B0604020202020204" pitchFamily="34" charset="0"/>
              </a:rPr>
              <a:t>Use C’s </a:t>
            </a:r>
            <a:r>
              <a:rPr lang="en-US" b="1" dirty="0" err="1">
                <a:solidFill>
                  <a:srgbClr val="FFFF00"/>
                </a:solidFill>
                <a:latin typeface="Arial" panose="020B0604020202020204" pitchFamily="34" charset="0"/>
                <a:cs typeface="Arial" panose="020B0604020202020204" pitchFamily="34" charset="0"/>
              </a:rPr>
              <a:t>sizeof</a:t>
            </a:r>
            <a:r>
              <a:rPr lang="en-US" dirty="0">
                <a:solidFill>
                  <a:srgbClr val="FFFF00"/>
                </a:solidFill>
                <a:latin typeface="Arial" panose="020B0604020202020204" pitchFamily="34" charset="0"/>
                <a:cs typeface="Arial" panose="020B0604020202020204" pitchFamily="34" charset="0"/>
              </a:rPr>
              <a:t>() operator</a:t>
            </a:r>
          </a:p>
        </p:txBody>
      </p:sp>
      <p:sp>
        <p:nvSpPr>
          <p:cNvPr id="9" name="Rectangle 8">
            <a:extLst>
              <a:ext uri="{FF2B5EF4-FFF2-40B4-BE49-F238E27FC236}">
                <a16:creationId xmlns:a16="http://schemas.microsoft.com/office/drawing/2014/main" id="{73815C1A-2D94-AE45-BDA7-7AE84463487C}"/>
              </a:ext>
            </a:extLst>
          </p:cNvPr>
          <p:cNvSpPr/>
          <p:nvPr/>
        </p:nvSpPr>
        <p:spPr>
          <a:xfrm>
            <a:off x="6956474" y="665577"/>
            <a:ext cx="2759836" cy="123971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latin typeface="Arial" panose="020B0604020202020204" pitchFamily="34" charset="0"/>
                <a:cs typeface="Arial" panose="020B0604020202020204" pitchFamily="34" charset="0"/>
              </a:rPr>
              <a:t>Want a guaranteed size?</a:t>
            </a:r>
          </a:p>
          <a:p>
            <a:pPr algn="ctr"/>
            <a:r>
              <a:rPr lang="en-US" dirty="0">
                <a:solidFill>
                  <a:srgbClr val="FFFF00"/>
                </a:solidFill>
                <a:latin typeface="Arial" panose="020B0604020202020204" pitchFamily="34" charset="0"/>
                <a:cs typeface="Arial" panose="020B0604020202020204" pitchFamily="34" charset="0"/>
              </a:rPr>
              <a:t>Use int8_t, uint8_t, int16_t, uint16_t, etc.</a:t>
            </a:r>
          </a:p>
        </p:txBody>
      </p:sp>
    </p:spTree>
    <p:extLst>
      <p:ext uri="{BB962C8B-B14F-4D97-AF65-F5344CB8AC3E}">
        <p14:creationId xmlns:p14="http://schemas.microsoft.com/office/powerpoint/2010/main" val="581130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B97AEDC2-7975-D542-A801-C10F996AE704}"/>
              </a:ext>
            </a:extLst>
          </p:cNvPr>
          <p:cNvSpPr>
            <a:spLocks noGrp="1"/>
          </p:cNvSpPr>
          <p:nvPr>
            <p:ph sz="half" idx="1"/>
          </p:nvPr>
        </p:nvSpPr>
        <p:spPr>
          <a:xfrm>
            <a:off x="838200" y="1054100"/>
            <a:ext cx="5181600" cy="5122863"/>
          </a:xfrm>
        </p:spPr>
        <p:txBody>
          <a:bodyPr>
            <a:normAutofit/>
          </a:bodyPr>
          <a:lstStyle/>
          <a:p>
            <a:pPr marL="0" indent="0">
              <a:buNone/>
            </a:pPr>
            <a:r>
              <a:rPr lang="en-US" b="1" dirty="0"/>
              <a:t>You are free to:</a:t>
            </a:r>
          </a:p>
          <a:p>
            <a:r>
              <a:rPr lang="en-US" b="1" dirty="0"/>
              <a:t>Share</a:t>
            </a:r>
            <a:r>
              <a:rPr lang="en-US" dirty="0"/>
              <a:t> — copy and redistribute the material in any medium or format</a:t>
            </a:r>
          </a:p>
          <a:p>
            <a:r>
              <a:rPr lang="en-US" b="1" dirty="0"/>
              <a:t>Adapt</a:t>
            </a:r>
            <a:r>
              <a:rPr lang="en-US" dirty="0"/>
              <a:t> — remix, transform, and build upon the material for any purpose, even commercially</a:t>
            </a:r>
          </a:p>
        </p:txBody>
      </p:sp>
      <p:sp>
        <p:nvSpPr>
          <p:cNvPr id="13" name="Content Placeholder 12">
            <a:extLst>
              <a:ext uri="{FF2B5EF4-FFF2-40B4-BE49-F238E27FC236}">
                <a16:creationId xmlns:a16="http://schemas.microsoft.com/office/drawing/2014/main" id="{84AFF9C9-7CB3-D94D-A016-FCF5D8D128E4}"/>
              </a:ext>
            </a:extLst>
          </p:cNvPr>
          <p:cNvSpPr>
            <a:spLocks noGrp="1"/>
          </p:cNvSpPr>
          <p:nvPr>
            <p:ph sz="half" idx="2"/>
          </p:nvPr>
        </p:nvSpPr>
        <p:spPr>
          <a:xfrm>
            <a:off x="6172200" y="1054100"/>
            <a:ext cx="5181600" cy="5122863"/>
          </a:xfrm>
        </p:spPr>
        <p:txBody>
          <a:bodyPr>
            <a:normAutofit fontScale="92500"/>
          </a:bodyPr>
          <a:lstStyle/>
          <a:p>
            <a:pPr marL="0" indent="0">
              <a:buNone/>
            </a:pPr>
            <a:r>
              <a:rPr lang="en-US" b="1" dirty="0"/>
              <a:t>Under the following terms:</a:t>
            </a:r>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a:p>
            <a:r>
              <a:rPr lang="en-US" b="1" dirty="0"/>
              <a:t>No additional restrictions</a:t>
            </a:r>
            <a:r>
              <a:rPr lang="en-US" dirty="0"/>
              <a:t> — You may not apply legal terms or technological measures that legally restrict others from doing anything the license permits.</a:t>
            </a:r>
          </a:p>
          <a:p>
            <a:endParaRPr lang="en-US" dirty="0"/>
          </a:p>
        </p:txBody>
      </p:sp>
      <p:sp>
        <p:nvSpPr>
          <p:cNvPr id="5" name="Slide Number Placeholder 4">
            <a:extLst>
              <a:ext uri="{FF2B5EF4-FFF2-40B4-BE49-F238E27FC236}">
                <a16:creationId xmlns:a16="http://schemas.microsoft.com/office/drawing/2014/main" id="{5791D413-01E9-6146-957E-68BDAF8A949F}"/>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a:t>
            </a:fld>
            <a:endParaRPr lang="en-US"/>
          </a:p>
        </p:txBody>
      </p:sp>
      <p:sp>
        <p:nvSpPr>
          <p:cNvPr id="6" name="Text Placeholder 5">
            <a:extLst>
              <a:ext uri="{FF2B5EF4-FFF2-40B4-BE49-F238E27FC236}">
                <a16:creationId xmlns:a16="http://schemas.microsoft.com/office/drawing/2014/main" id="{F4A4D764-6413-B246-A2EA-68C6C24C30E7}"/>
              </a:ext>
            </a:extLst>
          </p:cNvPr>
          <p:cNvSpPr>
            <a:spLocks noGrp="1"/>
          </p:cNvSpPr>
          <p:nvPr>
            <p:ph type="body" sz="quarter" idx="13"/>
          </p:nvPr>
        </p:nvSpPr>
        <p:spPr>
          <a:xfrm rot="16200000">
            <a:off x="-2229811" y="4259137"/>
            <a:ext cx="4828674" cy="369052"/>
          </a:xfrm>
        </p:spPr>
        <p:txBody>
          <a:bodyPr/>
          <a:lstStyle/>
          <a:p>
            <a:r>
              <a:rPr lang="en-US" dirty="0"/>
              <a:t>Slide by Bohn</a:t>
            </a:r>
          </a:p>
        </p:txBody>
      </p:sp>
      <p:pic>
        <p:nvPicPr>
          <p:cNvPr id="1030" name="Picture 6" descr="Creative Commons License">
            <a:extLst>
              <a:ext uri="{FF2B5EF4-FFF2-40B4-BE49-F238E27FC236}">
                <a16:creationId xmlns:a16="http://schemas.microsoft.com/office/drawing/2014/main" id="{B86934FD-89DD-314E-A4B2-90DC86A32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00" y="545545"/>
            <a:ext cx="1117600" cy="3937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309A6C4-F747-524D-9048-E5F33DC01186}"/>
              </a:ext>
            </a:extLst>
          </p:cNvPr>
          <p:cNvSpPr txBox="1"/>
          <p:nvPr/>
        </p:nvSpPr>
        <p:spPr>
          <a:xfrm>
            <a:off x="2070100" y="419229"/>
            <a:ext cx="8196796" cy="646331"/>
          </a:xfrm>
          <a:prstGeom prst="rect">
            <a:avLst/>
          </a:prstGeom>
          <a:noFill/>
        </p:spPr>
        <p:txBody>
          <a:bodyPr wrap="none" rtlCol="0">
            <a:spAutoFit/>
          </a:bodyPr>
          <a:lstStyle/>
          <a:p>
            <a:r>
              <a:rPr lang="en-US" dirty="0"/>
              <a:t>This work is licensed under a </a:t>
            </a:r>
            <a:r>
              <a:rPr lang="en-US" dirty="0">
                <a:hlinkClick r:id="rId3"/>
              </a:rPr>
              <a:t>Creative Commons Attribution 4.0 International License</a:t>
            </a:r>
            <a:r>
              <a:rPr lang="en-US" dirty="0"/>
              <a:t>.</a:t>
            </a:r>
            <a:br>
              <a:rPr lang="en-US" dirty="0"/>
            </a:br>
            <a:r>
              <a:rPr lang="en-US" dirty="0"/>
              <a:t>This work is ©2018-21 Christopher A. Bohn, </a:t>
            </a:r>
            <a:r>
              <a:rPr lang="en-US" dirty="0">
                <a:hlinkClick r:id="rId4"/>
              </a:rPr>
              <a:t>bohn@unl.edu</a:t>
            </a:r>
            <a:r>
              <a:rPr lang="en-US" dirty="0"/>
              <a:t>.</a:t>
            </a:r>
          </a:p>
        </p:txBody>
      </p:sp>
      <p:sp>
        <p:nvSpPr>
          <p:cNvPr id="21" name="TextBox 20">
            <a:extLst>
              <a:ext uri="{FF2B5EF4-FFF2-40B4-BE49-F238E27FC236}">
                <a16:creationId xmlns:a16="http://schemas.microsoft.com/office/drawing/2014/main" id="{485CE44C-FE10-7548-BD2C-F762CC23BD6A}"/>
              </a:ext>
            </a:extLst>
          </p:cNvPr>
          <p:cNvSpPr txBox="1"/>
          <p:nvPr/>
        </p:nvSpPr>
        <p:spPr>
          <a:xfrm>
            <a:off x="952500" y="4381500"/>
            <a:ext cx="3746500" cy="1754326"/>
          </a:xfrm>
          <a:prstGeom prst="rect">
            <a:avLst/>
          </a:prstGeom>
          <a:noFill/>
        </p:spPr>
        <p:txBody>
          <a:bodyPr wrap="square" rtlCol="0">
            <a:spAutoFit/>
          </a:bodyPr>
          <a:lstStyle/>
          <a:p>
            <a:r>
              <a:rPr lang="en-US" dirty="0"/>
              <a:t>These lecture </a:t>
            </a:r>
            <a:r>
              <a:rPr lang="en-US" dirty="0">
                <a:hlinkClick r:id="rId5"/>
              </a:rPr>
              <a:t>slides</a:t>
            </a:r>
            <a:r>
              <a:rPr lang="en-US" dirty="0"/>
              <a:t> are meant to enhance your use of the </a:t>
            </a:r>
            <a:r>
              <a:rPr lang="en-US" dirty="0">
                <a:hlinkClick r:id="rId6"/>
              </a:rPr>
              <a:t>Programming at the Hardware/Software Interface </a:t>
            </a:r>
            <a:r>
              <a:rPr lang="en-US" dirty="0"/>
              <a:t>textbook. If you have not adopted this publication for your course, please consider doing so.</a:t>
            </a:r>
          </a:p>
        </p:txBody>
      </p:sp>
      <p:sp>
        <p:nvSpPr>
          <p:cNvPr id="22" name="Footer Placeholder 21">
            <a:extLst>
              <a:ext uri="{FF2B5EF4-FFF2-40B4-BE49-F238E27FC236}">
                <a16:creationId xmlns:a16="http://schemas.microsoft.com/office/drawing/2014/main" id="{D8160775-060F-6D43-BB4D-935B12C4E2F6}"/>
              </a:ext>
            </a:extLst>
          </p:cNvPr>
          <p:cNvSpPr>
            <a:spLocks noGrp="1"/>
          </p:cNvSpPr>
          <p:nvPr>
            <p:ph type="ftr" sz="quarter" idx="11"/>
          </p:nvPr>
        </p:nvSpPr>
        <p:spPr/>
        <p:txBody>
          <a:bodyPr/>
          <a:lstStyle/>
          <a:p>
            <a:r>
              <a:rPr lang="en-US"/>
              <a:t>Programming at the Hardware/Software Interface</a:t>
            </a:r>
            <a:endParaRPr lang="en-US" dirty="0"/>
          </a:p>
        </p:txBody>
      </p:sp>
    </p:spTree>
    <p:extLst>
      <p:ext uri="{BB962C8B-B14F-4D97-AF65-F5344CB8AC3E}">
        <p14:creationId xmlns:p14="http://schemas.microsoft.com/office/powerpoint/2010/main" val="17802551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FAE77-26B6-EE43-9F9E-CDB6E8B94EE7}"/>
              </a:ext>
            </a:extLst>
          </p:cNvPr>
          <p:cNvSpPr>
            <a:spLocks noGrp="1"/>
          </p:cNvSpPr>
          <p:nvPr>
            <p:ph type="title"/>
          </p:nvPr>
        </p:nvSpPr>
        <p:spPr/>
        <p:txBody>
          <a:bodyPr/>
          <a:lstStyle/>
          <a:p>
            <a:r>
              <a:rPr lang="en-US" dirty="0"/>
              <a:t>Multi-byte Values in Memory:</a:t>
            </a:r>
            <a:br>
              <a:rPr lang="en-US" dirty="0"/>
            </a:br>
            <a:r>
              <a:rPr lang="en-US" dirty="0"/>
              <a:t>Addresses</a:t>
            </a:r>
          </a:p>
        </p:txBody>
      </p:sp>
      <p:sp>
        <p:nvSpPr>
          <p:cNvPr id="7" name="Content Placeholder 6">
            <a:extLst>
              <a:ext uri="{FF2B5EF4-FFF2-40B4-BE49-F238E27FC236}">
                <a16:creationId xmlns:a16="http://schemas.microsoft.com/office/drawing/2014/main" id="{E6436F53-3B17-8F4F-909B-CF61A95F973A}"/>
              </a:ext>
            </a:extLst>
          </p:cNvPr>
          <p:cNvSpPr>
            <a:spLocks noGrp="1"/>
          </p:cNvSpPr>
          <p:nvPr>
            <p:ph sz="half" idx="1"/>
          </p:nvPr>
        </p:nvSpPr>
        <p:spPr>
          <a:xfrm>
            <a:off x="838200" y="1825625"/>
            <a:ext cx="5473700" cy="4828674"/>
          </a:xfrm>
        </p:spPr>
        <p:txBody>
          <a:bodyPr/>
          <a:lstStyle/>
          <a:p>
            <a:r>
              <a:rPr lang="en-US" dirty="0"/>
              <a:t>Address specifies byte in memory</a:t>
            </a:r>
          </a:p>
          <a:p>
            <a:endParaRPr lang="en-US" dirty="0"/>
          </a:p>
          <a:p>
            <a:r>
              <a:rPr lang="en-US" dirty="0"/>
              <a:t>Multi-byte value’s address is the lowest address</a:t>
            </a:r>
          </a:p>
          <a:p>
            <a:endParaRPr lang="en-US" dirty="0"/>
          </a:p>
          <a:p>
            <a:r>
              <a:rPr lang="en-US" dirty="0"/>
              <a:t>Subsequent values’ addresses differ by</a:t>
            </a:r>
          </a:p>
          <a:p>
            <a:pPr lvl="1"/>
            <a:r>
              <a:rPr lang="en-US" dirty="0"/>
              <a:t>2 (16 bit type)</a:t>
            </a:r>
          </a:p>
          <a:p>
            <a:pPr lvl="1"/>
            <a:r>
              <a:rPr lang="en-US" dirty="0"/>
              <a:t>4 (32 bit type)</a:t>
            </a:r>
          </a:p>
          <a:p>
            <a:pPr lvl="1"/>
            <a:r>
              <a:rPr lang="en-US" dirty="0"/>
              <a:t>8 (64 bit type)</a:t>
            </a:r>
          </a:p>
        </p:txBody>
      </p:sp>
      <p:sp>
        <p:nvSpPr>
          <p:cNvPr id="4" name="Footer Placeholder 3">
            <a:extLst>
              <a:ext uri="{FF2B5EF4-FFF2-40B4-BE49-F238E27FC236}">
                <a16:creationId xmlns:a16="http://schemas.microsoft.com/office/drawing/2014/main" id="{4782A6CE-BEFA-8F4A-834A-1910FDB32D06}"/>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60A30085-4C63-2746-9CAF-99913B0DBE0B}"/>
              </a:ext>
            </a:extLst>
          </p:cNvPr>
          <p:cNvSpPr>
            <a:spLocks noGrp="1"/>
          </p:cNvSpPr>
          <p:nvPr>
            <p:ph type="sldNum" sz="quarter" idx="12"/>
          </p:nvPr>
        </p:nvSpPr>
        <p:spPr/>
        <p:txBody>
          <a:bodyPr/>
          <a:lstStyle/>
          <a:p>
            <a:fld id="{B30C84D9-7A41-4FEB-892B-80917372DB87}" type="slidenum">
              <a:rPr lang="en-US" smtClean="0"/>
              <a:t>20</a:t>
            </a:fld>
            <a:endParaRPr lang="en-US"/>
          </a:p>
        </p:txBody>
      </p:sp>
      <p:sp>
        <p:nvSpPr>
          <p:cNvPr id="6" name="Text Placeholder 5">
            <a:extLst>
              <a:ext uri="{FF2B5EF4-FFF2-40B4-BE49-F238E27FC236}">
                <a16:creationId xmlns:a16="http://schemas.microsoft.com/office/drawing/2014/main" id="{81E4415D-C2B1-8D41-B111-9B35C29D637B}"/>
              </a:ext>
            </a:extLst>
          </p:cNvPr>
          <p:cNvSpPr>
            <a:spLocks noGrp="1"/>
          </p:cNvSpPr>
          <p:nvPr>
            <p:ph type="body" sz="quarter" idx="13"/>
          </p:nvPr>
        </p:nvSpPr>
        <p:spPr/>
        <p:txBody>
          <a:bodyPr/>
          <a:lstStyle/>
          <a:p>
            <a:r>
              <a:rPr lang="en-US" dirty="0"/>
              <a:t>Slide by Bohn</a:t>
            </a:r>
          </a:p>
        </p:txBody>
      </p:sp>
      <p:sp>
        <p:nvSpPr>
          <p:cNvPr id="9" name="TextBox 8">
            <a:extLst>
              <a:ext uri="{FF2B5EF4-FFF2-40B4-BE49-F238E27FC236}">
                <a16:creationId xmlns:a16="http://schemas.microsoft.com/office/drawing/2014/main" id="{A241C31A-310D-E443-B317-04A1CE7CAC6D}"/>
              </a:ext>
            </a:extLst>
          </p:cNvPr>
          <p:cNvSpPr txBox="1"/>
          <p:nvPr/>
        </p:nvSpPr>
        <p:spPr>
          <a:xfrm>
            <a:off x="6981809" y="1278037"/>
            <a:ext cx="948337" cy="5078313"/>
          </a:xfrm>
          <a:prstGeom prst="rect">
            <a:avLst/>
          </a:prstGeom>
          <a:noFill/>
        </p:spPr>
        <p:txBody>
          <a:bodyPr wrap="none" rtlCol="0">
            <a:spAutoFit/>
          </a:bodyPr>
          <a:lstStyle/>
          <a:p>
            <a:r>
              <a:rPr lang="en-US" b="1" dirty="0"/>
              <a:t>Address</a:t>
            </a:r>
          </a:p>
          <a:p>
            <a:endParaRPr lang="en-US" dirty="0"/>
          </a:p>
          <a:p>
            <a:r>
              <a:rPr lang="en-US" dirty="0"/>
              <a:t>0x103F</a:t>
            </a:r>
          </a:p>
          <a:p>
            <a:r>
              <a:rPr lang="en-US" dirty="0"/>
              <a:t>0x103E</a:t>
            </a:r>
          </a:p>
          <a:p>
            <a:r>
              <a:rPr lang="en-US" dirty="0"/>
              <a:t>0x103D</a:t>
            </a:r>
          </a:p>
          <a:p>
            <a:r>
              <a:rPr lang="en-US" dirty="0"/>
              <a:t>0x103C</a:t>
            </a:r>
          </a:p>
          <a:p>
            <a:r>
              <a:rPr lang="en-US" dirty="0"/>
              <a:t>0x103B</a:t>
            </a:r>
          </a:p>
          <a:p>
            <a:r>
              <a:rPr lang="en-US" dirty="0"/>
              <a:t>0x103A</a:t>
            </a:r>
          </a:p>
          <a:p>
            <a:r>
              <a:rPr lang="en-US" dirty="0"/>
              <a:t>0x1039</a:t>
            </a:r>
          </a:p>
          <a:p>
            <a:r>
              <a:rPr lang="en-US" dirty="0"/>
              <a:t>0x1038</a:t>
            </a:r>
          </a:p>
          <a:p>
            <a:r>
              <a:rPr lang="en-US" dirty="0"/>
              <a:t>0x1037</a:t>
            </a:r>
          </a:p>
          <a:p>
            <a:r>
              <a:rPr lang="en-US" dirty="0"/>
              <a:t>0x1036</a:t>
            </a:r>
          </a:p>
          <a:p>
            <a:r>
              <a:rPr lang="en-US" dirty="0"/>
              <a:t>0x1035</a:t>
            </a:r>
          </a:p>
          <a:p>
            <a:r>
              <a:rPr lang="en-US" dirty="0"/>
              <a:t>0x1034</a:t>
            </a:r>
          </a:p>
          <a:p>
            <a:r>
              <a:rPr lang="en-US" dirty="0"/>
              <a:t>0x1033</a:t>
            </a:r>
          </a:p>
          <a:p>
            <a:r>
              <a:rPr lang="en-US" dirty="0"/>
              <a:t>0x1032</a:t>
            </a:r>
          </a:p>
          <a:p>
            <a:r>
              <a:rPr lang="en-US" dirty="0"/>
              <a:t>0x1031</a:t>
            </a:r>
          </a:p>
          <a:p>
            <a:r>
              <a:rPr lang="en-US" dirty="0"/>
              <a:t>0x1030</a:t>
            </a:r>
          </a:p>
        </p:txBody>
      </p:sp>
      <p:grpSp>
        <p:nvGrpSpPr>
          <p:cNvPr id="26" name="Group 25">
            <a:extLst>
              <a:ext uri="{FF2B5EF4-FFF2-40B4-BE49-F238E27FC236}">
                <a16:creationId xmlns:a16="http://schemas.microsoft.com/office/drawing/2014/main" id="{8E11F784-16A9-4740-9209-E68B24A5E263}"/>
              </a:ext>
            </a:extLst>
          </p:cNvPr>
          <p:cNvGrpSpPr/>
          <p:nvPr/>
        </p:nvGrpSpPr>
        <p:grpSpPr>
          <a:xfrm>
            <a:off x="7963977" y="1901031"/>
            <a:ext cx="948337" cy="4318001"/>
            <a:chOff x="7455977" y="1903412"/>
            <a:chExt cx="1231900" cy="4025471"/>
          </a:xfrm>
          <a:solidFill>
            <a:schemeClr val="accent2">
              <a:lumMod val="20000"/>
              <a:lumOff val="80000"/>
            </a:schemeClr>
          </a:solidFill>
        </p:grpSpPr>
        <p:sp>
          <p:nvSpPr>
            <p:cNvPr id="10" name="Rectangle 9">
              <a:extLst>
                <a:ext uri="{FF2B5EF4-FFF2-40B4-BE49-F238E27FC236}">
                  <a16:creationId xmlns:a16="http://schemas.microsoft.com/office/drawing/2014/main" id="{EE471E5E-401C-DC49-BDFF-4274DE33B645}"/>
                </a:ext>
              </a:extLst>
            </p:cNvPr>
            <p:cNvSpPr/>
            <p:nvPr/>
          </p:nvSpPr>
          <p:spPr>
            <a:xfrm>
              <a:off x="7455977" y="1903412"/>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45F75FE7-9D31-5147-BCEB-0E57AD76BC8A}"/>
                </a:ext>
              </a:extLst>
            </p:cNvPr>
            <p:cNvSpPr/>
            <p:nvPr/>
          </p:nvSpPr>
          <p:spPr>
            <a:xfrm>
              <a:off x="7455977" y="2155239"/>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ectangle 11">
              <a:extLst>
                <a:ext uri="{FF2B5EF4-FFF2-40B4-BE49-F238E27FC236}">
                  <a16:creationId xmlns:a16="http://schemas.microsoft.com/office/drawing/2014/main" id="{40FE1EE0-8133-0B41-8B75-EBA8263C441B}"/>
                </a:ext>
              </a:extLst>
            </p:cNvPr>
            <p:cNvSpPr/>
            <p:nvPr/>
          </p:nvSpPr>
          <p:spPr>
            <a:xfrm>
              <a:off x="7455977" y="2407066"/>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Rectangle 12">
              <a:extLst>
                <a:ext uri="{FF2B5EF4-FFF2-40B4-BE49-F238E27FC236}">
                  <a16:creationId xmlns:a16="http://schemas.microsoft.com/office/drawing/2014/main" id="{9BA194C6-74F7-2642-B3A0-5F29B90E1CEB}"/>
                </a:ext>
              </a:extLst>
            </p:cNvPr>
            <p:cNvSpPr/>
            <p:nvPr/>
          </p:nvSpPr>
          <p:spPr>
            <a:xfrm>
              <a:off x="7455977" y="2658893"/>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ectangle 13">
              <a:extLst>
                <a:ext uri="{FF2B5EF4-FFF2-40B4-BE49-F238E27FC236}">
                  <a16:creationId xmlns:a16="http://schemas.microsoft.com/office/drawing/2014/main" id="{90E7EEDB-30F2-474E-B32E-2EBE9F8782C1}"/>
                </a:ext>
              </a:extLst>
            </p:cNvPr>
            <p:cNvSpPr/>
            <p:nvPr/>
          </p:nvSpPr>
          <p:spPr>
            <a:xfrm>
              <a:off x="7455977" y="2910720"/>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ectangle 14">
              <a:extLst>
                <a:ext uri="{FF2B5EF4-FFF2-40B4-BE49-F238E27FC236}">
                  <a16:creationId xmlns:a16="http://schemas.microsoft.com/office/drawing/2014/main" id="{D879EA8C-04D9-D044-86C0-DF3AE135B36F}"/>
                </a:ext>
              </a:extLst>
            </p:cNvPr>
            <p:cNvSpPr/>
            <p:nvPr/>
          </p:nvSpPr>
          <p:spPr>
            <a:xfrm>
              <a:off x="7455977" y="3162547"/>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Rectangle 15">
              <a:extLst>
                <a:ext uri="{FF2B5EF4-FFF2-40B4-BE49-F238E27FC236}">
                  <a16:creationId xmlns:a16="http://schemas.microsoft.com/office/drawing/2014/main" id="{71DB4560-6A49-C84B-8DAE-D7C77224083C}"/>
                </a:ext>
              </a:extLst>
            </p:cNvPr>
            <p:cNvSpPr/>
            <p:nvPr/>
          </p:nvSpPr>
          <p:spPr>
            <a:xfrm>
              <a:off x="7455977" y="3414374"/>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Rectangle 16">
              <a:extLst>
                <a:ext uri="{FF2B5EF4-FFF2-40B4-BE49-F238E27FC236}">
                  <a16:creationId xmlns:a16="http://schemas.microsoft.com/office/drawing/2014/main" id="{E4649A2E-687D-C64E-A136-D935F085E5CB}"/>
                </a:ext>
              </a:extLst>
            </p:cNvPr>
            <p:cNvSpPr/>
            <p:nvPr/>
          </p:nvSpPr>
          <p:spPr>
            <a:xfrm>
              <a:off x="7455977" y="3666201"/>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Rectangle 17">
              <a:extLst>
                <a:ext uri="{FF2B5EF4-FFF2-40B4-BE49-F238E27FC236}">
                  <a16:creationId xmlns:a16="http://schemas.microsoft.com/office/drawing/2014/main" id="{60580D37-F5F3-234A-AFF7-AA1271145416}"/>
                </a:ext>
              </a:extLst>
            </p:cNvPr>
            <p:cNvSpPr/>
            <p:nvPr/>
          </p:nvSpPr>
          <p:spPr>
            <a:xfrm>
              <a:off x="7455977" y="3914267"/>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Rectangle 18">
              <a:extLst>
                <a:ext uri="{FF2B5EF4-FFF2-40B4-BE49-F238E27FC236}">
                  <a16:creationId xmlns:a16="http://schemas.microsoft.com/office/drawing/2014/main" id="{E9C5A1C0-4F25-394B-8DB9-54070809E9EA}"/>
                </a:ext>
              </a:extLst>
            </p:cNvPr>
            <p:cNvSpPr/>
            <p:nvPr/>
          </p:nvSpPr>
          <p:spPr>
            <a:xfrm>
              <a:off x="7455977" y="4166094"/>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9">
              <a:extLst>
                <a:ext uri="{FF2B5EF4-FFF2-40B4-BE49-F238E27FC236}">
                  <a16:creationId xmlns:a16="http://schemas.microsoft.com/office/drawing/2014/main" id="{4C069AAC-8250-B64A-9AD1-6C3E7FF39143}"/>
                </a:ext>
              </a:extLst>
            </p:cNvPr>
            <p:cNvSpPr/>
            <p:nvPr/>
          </p:nvSpPr>
          <p:spPr>
            <a:xfrm>
              <a:off x="7455977" y="4417921"/>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ectangle 20">
              <a:extLst>
                <a:ext uri="{FF2B5EF4-FFF2-40B4-BE49-F238E27FC236}">
                  <a16:creationId xmlns:a16="http://schemas.microsoft.com/office/drawing/2014/main" id="{D5534422-A578-0F42-86D9-DE790855376C}"/>
                </a:ext>
              </a:extLst>
            </p:cNvPr>
            <p:cNvSpPr/>
            <p:nvPr/>
          </p:nvSpPr>
          <p:spPr>
            <a:xfrm>
              <a:off x="7455977" y="4669748"/>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2" name="Rectangle 21">
              <a:extLst>
                <a:ext uri="{FF2B5EF4-FFF2-40B4-BE49-F238E27FC236}">
                  <a16:creationId xmlns:a16="http://schemas.microsoft.com/office/drawing/2014/main" id="{AA6280A3-11F1-9E4B-8D43-832CEE1BC564}"/>
                </a:ext>
              </a:extLst>
            </p:cNvPr>
            <p:cNvSpPr/>
            <p:nvPr/>
          </p:nvSpPr>
          <p:spPr>
            <a:xfrm>
              <a:off x="7455977" y="4921575"/>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ectangle 22">
              <a:extLst>
                <a:ext uri="{FF2B5EF4-FFF2-40B4-BE49-F238E27FC236}">
                  <a16:creationId xmlns:a16="http://schemas.microsoft.com/office/drawing/2014/main" id="{8AD6496E-6C26-7240-9CA6-A3D6529E30B8}"/>
                </a:ext>
              </a:extLst>
            </p:cNvPr>
            <p:cNvSpPr/>
            <p:nvPr/>
          </p:nvSpPr>
          <p:spPr>
            <a:xfrm>
              <a:off x="7455977" y="5173402"/>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Rectangle 23">
              <a:extLst>
                <a:ext uri="{FF2B5EF4-FFF2-40B4-BE49-F238E27FC236}">
                  <a16:creationId xmlns:a16="http://schemas.microsoft.com/office/drawing/2014/main" id="{C411D75A-0D4D-6A4C-B106-A5DA1131039B}"/>
                </a:ext>
              </a:extLst>
            </p:cNvPr>
            <p:cNvSpPr/>
            <p:nvPr/>
          </p:nvSpPr>
          <p:spPr>
            <a:xfrm>
              <a:off x="7455977" y="5425229"/>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a:extLst>
                <a:ext uri="{FF2B5EF4-FFF2-40B4-BE49-F238E27FC236}">
                  <a16:creationId xmlns:a16="http://schemas.microsoft.com/office/drawing/2014/main" id="{63A7E2DD-0239-3C42-9645-287DFAB310BB}"/>
                </a:ext>
              </a:extLst>
            </p:cNvPr>
            <p:cNvSpPr/>
            <p:nvPr/>
          </p:nvSpPr>
          <p:spPr>
            <a:xfrm>
              <a:off x="7455977" y="5677056"/>
              <a:ext cx="1231900" cy="251827"/>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7" name="TextBox 26">
            <a:extLst>
              <a:ext uri="{FF2B5EF4-FFF2-40B4-BE49-F238E27FC236}">
                <a16:creationId xmlns:a16="http://schemas.microsoft.com/office/drawing/2014/main" id="{28C22311-954C-B740-9657-59029396DF74}"/>
              </a:ext>
            </a:extLst>
          </p:cNvPr>
          <p:cNvSpPr txBox="1"/>
          <p:nvPr/>
        </p:nvSpPr>
        <p:spPr>
          <a:xfrm>
            <a:off x="8039478" y="1278037"/>
            <a:ext cx="797334" cy="646331"/>
          </a:xfrm>
          <a:prstGeom prst="rect">
            <a:avLst/>
          </a:prstGeom>
          <a:noFill/>
        </p:spPr>
        <p:txBody>
          <a:bodyPr wrap="none" rtlCol="0">
            <a:spAutoFit/>
          </a:bodyPr>
          <a:lstStyle/>
          <a:p>
            <a:pPr algn="ctr"/>
            <a:r>
              <a:rPr lang="en-US" b="1" dirty="0"/>
              <a:t>1-byte</a:t>
            </a:r>
            <a:br>
              <a:rPr lang="en-US" b="1" dirty="0"/>
            </a:br>
            <a:r>
              <a:rPr lang="en-US" b="1" dirty="0"/>
              <a:t>values</a:t>
            </a:r>
          </a:p>
        </p:txBody>
      </p:sp>
      <p:grpSp>
        <p:nvGrpSpPr>
          <p:cNvPr id="46" name="Group 45">
            <a:extLst>
              <a:ext uri="{FF2B5EF4-FFF2-40B4-BE49-F238E27FC236}">
                <a16:creationId xmlns:a16="http://schemas.microsoft.com/office/drawing/2014/main" id="{2A083595-D94C-5A45-8673-D2CBDA83378A}"/>
              </a:ext>
            </a:extLst>
          </p:cNvPr>
          <p:cNvGrpSpPr/>
          <p:nvPr/>
        </p:nvGrpSpPr>
        <p:grpSpPr>
          <a:xfrm>
            <a:off x="8972727" y="1901030"/>
            <a:ext cx="948337" cy="4318002"/>
            <a:chOff x="8972727" y="1901030"/>
            <a:chExt cx="948337" cy="4318002"/>
          </a:xfrm>
          <a:solidFill>
            <a:schemeClr val="accent6">
              <a:lumMod val="20000"/>
              <a:lumOff val="80000"/>
            </a:schemeClr>
          </a:solidFill>
        </p:grpSpPr>
        <p:sp>
          <p:nvSpPr>
            <p:cNvPr id="30" name="Rectangle 29">
              <a:extLst>
                <a:ext uri="{FF2B5EF4-FFF2-40B4-BE49-F238E27FC236}">
                  <a16:creationId xmlns:a16="http://schemas.microsoft.com/office/drawing/2014/main" id="{90E03ADE-8BE0-AD4A-B124-53902180978D}"/>
                </a:ext>
              </a:extLst>
            </p:cNvPr>
            <p:cNvSpPr/>
            <p:nvPr/>
          </p:nvSpPr>
          <p:spPr>
            <a:xfrm>
              <a:off x="8972727" y="1901030"/>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0x103E</a:t>
              </a:r>
            </a:p>
          </p:txBody>
        </p:sp>
        <p:sp>
          <p:nvSpPr>
            <p:cNvPr id="32" name="Rectangle 31">
              <a:extLst>
                <a:ext uri="{FF2B5EF4-FFF2-40B4-BE49-F238E27FC236}">
                  <a16:creationId xmlns:a16="http://schemas.microsoft.com/office/drawing/2014/main" id="{D803BFB4-F7F0-8640-A6DE-AFDC4A8107E6}"/>
                </a:ext>
              </a:extLst>
            </p:cNvPr>
            <p:cNvSpPr/>
            <p:nvPr/>
          </p:nvSpPr>
          <p:spPr>
            <a:xfrm>
              <a:off x="8972727" y="2441285"/>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0x103C</a:t>
              </a:r>
            </a:p>
          </p:txBody>
        </p:sp>
        <p:sp>
          <p:nvSpPr>
            <p:cNvPr id="34" name="Rectangle 33">
              <a:extLst>
                <a:ext uri="{FF2B5EF4-FFF2-40B4-BE49-F238E27FC236}">
                  <a16:creationId xmlns:a16="http://schemas.microsoft.com/office/drawing/2014/main" id="{BB163AA2-88DE-2046-8A6B-CC11025D357C}"/>
                </a:ext>
              </a:extLst>
            </p:cNvPr>
            <p:cNvSpPr/>
            <p:nvPr/>
          </p:nvSpPr>
          <p:spPr>
            <a:xfrm>
              <a:off x="8972727" y="2981539"/>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0x103A</a:t>
              </a:r>
            </a:p>
          </p:txBody>
        </p:sp>
        <p:sp>
          <p:nvSpPr>
            <p:cNvPr id="36" name="Rectangle 35">
              <a:extLst>
                <a:ext uri="{FF2B5EF4-FFF2-40B4-BE49-F238E27FC236}">
                  <a16:creationId xmlns:a16="http://schemas.microsoft.com/office/drawing/2014/main" id="{F8B3DEBC-827E-EF40-AC81-0F140924C117}"/>
                </a:ext>
              </a:extLst>
            </p:cNvPr>
            <p:cNvSpPr/>
            <p:nvPr/>
          </p:nvSpPr>
          <p:spPr>
            <a:xfrm>
              <a:off x="8972727" y="3521793"/>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0x1038</a:t>
              </a:r>
            </a:p>
          </p:txBody>
        </p:sp>
        <p:sp>
          <p:nvSpPr>
            <p:cNvPr id="38" name="Rectangle 37">
              <a:extLst>
                <a:ext uri="{FF2B5EF4-FFF2-40B4-BE49-F238E27FC236}">
                  <a16:creationId xmlns:a16="http://schemas.microsoft.com/office/drawing/2014/main" id="{A949A615-740E-CE4A-B90F-B17BCFF94418}"/>
                </a:ext>
              </a:extLst>
            </p:cNvPr>
            <p:cNvSpPr/>
            <p:nvPr/>
          </p:nvSpPr>
          <p:spPr>
            <a:xfrm>
              <a:off x="8972727" y="4058014"/>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0x1036</a:t>
              </a:r>
            </a:p>
          </p:txBody>
        </p:sp>
        <p:sp>
          <p:nvSpPr>
            <p:cNvPr id="40" name="Rectangle 39">
              <a:extLst>
                <a:ext uri="{FF2B5EF4-FFF2-40B4-BE49-F238E27FC236}">
                  <a16:creationId xmlns:a16="http://schemas.microsoft.com/office/drawing/2014/main" id="{58A3F267-8A5F-184C-A754-7666DFDB1CD8}"/>
                </a:ext>
              </a:extLst>
            </p:cNvPr>
            <p:cNvSpPr/>
            <p:nvPr/>
          </p:nvSpPr>
          <p:spPr>
            <a:xfrm>
              <a:off x="8972727" y="4598268"/>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0x1034</a:t>
              </a:r>
            </a:p>
          </p:txBody>
        </p:sp>
        <p:sp>
          <p:nvSpPr>
            <p:cNvPr id="42" name="Rectangle 41">
              <a:extLst>
                <a:ext uri="{FF2B5EF4-FFF2-40B4-BE49-F238E27FC236}">
                  <a16:creationId xmlns:a16="http://schemas.microsoft.com/office/drawing/2014/main" id="{635C7FC3-7C07-9045-898F-5B64EDB322EF}"/>
                </a:ext>
              </a:extLst>
            </p:cNvPr>
            <p:cNvSpPr/>
            <p:nvPr/>
          </p:nvSpPr>
          <p:spPr>
            <a:xfrm>
              <a:off x="8972727" y="5138522"/>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0x1032</a:t>
              </a:r>
            </a:p>
          </p:txBody>
        </p:sp>
        <p:sp>
          <p:nvSpPr>
            <p:cNvPr id="44" name="Rectangle 43">
              <a:extLst>
                <a:ext uri="{FF2B5EF4-FFF2-40B4-BE49-F238E27FC236}">
                  <a16:creationId xmlns:a16="http://schemas.microsoft.com/office/drawing/2014/main" id="{17146717-AA02-564A-B663-C07002EAA683}"/>
                </a:ext>
              </a:extLst>
            </p:cNvPr>
            <p:cNvSpPr/>
            <p:nvPr/>
          </p:nvSpPr>
          <p:spPr>
            <a:xfrm>
              <a:off x="8972727" y="5678777"/>
              <a:ext cx="948337" cy="540255"/>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0x1030</a:t>
              </a:r>
            </a:p>
          </p:txBody>
        </p:sp>
      </p:grpSp>
      <p:sp>
        <p:nvSpPr>
          <p:cNvPr id="45" name="TextBox 44">
            <a:extLst>
              <a:ext uri="{FF2B5EF4-FFF2-40B4-BE49-F238E27FC236}">
                <a16:creationId xmlns:a16="http://schemas.microsoft.com/office/drawing/2014/main" id="{14280A62-5C94-3246-99B0-FB5F6E67E0AA}"/>
              </a:ext>
            </a:extLst>
          </p:cNvPr>
          <p:cNvSpPr txBox="1"/>
          <p:nvPr/>
        </p:nvSpPr>
        <p:spPr>
          <a:xfrm>
            <a:off x="9048228" y="1278037"/>
            <a:ext cx="797334" cy="646331"/>
          </a:xfrm>
          <a:prstGeom prst="rect">
            <a:avLst/>
          </a:prstGeom>
          <a:noFill/>
        </p:spPr>
        <p:txBody>
          <a:bodyPr wrap="none" rtlCol="0">
            <a:spAutoFit/>
          </a:bodyPr>
          <a:lstStyle/>
          <a:p>
            <a:pPr algn="ctr"/>
            <a:r>
              <a:rPr lang="en-US" b="1" dirty="0"/>
              <a:t>2-byte</a:t>
            </a:r>
            <a:br>
              <a:rPr lang="en-US" b="1" dirty="0"/>
            </a:br>
            <a:r>
              <a:rPr lang="en-US" b="1" dirty="0"/>
              <a:t>values</a:t>
            </a:r>
          </a:p>
        </p:txBody>
      </p:sp>
      <p:grpSp>
        <p:nvGrpSpPr>
          <p:cNvPr id="57" name="Group 56">
            <a:extLst>
              <a:ext uri="{FF2B5EF4-FFF2-40B4-BE49-F238E27FC236}">
                <a16:creationId xmlns:a16="http://schemas.microsoft.com/office/drawing/2014/main" id="{7CE9A9BF-D614-AB4E-AEA9-93F76D3D348C}"/>
              </a:ext>
            </a:extLst>
          </p:cNvPr>
          <p:cNvGrpSpPr/>
          <p:nvPr/>
        </p:nvGrpSpPr>
        <p:grpSpPr>
          <a:xfrm>
            <a:off x="9985961" y="1901030"/>
            <a:ext cx="948337" cy="4318001"/>
            <a:chOff x="9985961" y="1901030"/>
            <a:chExt cx="948337" cy="4318001"/>
          </a:xfrm>
          <a:solidFill>
            <a:schemeClr val="accent4">
              <a:lumMod val="20000"/>
              <a:lumOff val="80000"/>
            </a:schemeClr>
          </a:solidFill>
        </p:grpSpPr>
        <p:sp>
          <p:nvSpPr>
            <p:cNvPr id="48" name="Rectangle 47">
              <a:extLst>
                <a:ext uri="{FF2B5EF4-FFF2-40B4-BE49-F238E27FC236}">
                  <a16:creationId xmlns:a16="http://schemas.microsoft.com/office/drawing/2014/main" id="{9E5C58E8-D4F8-DB46-A13D-8DADE4637789}"/>
                </a:ext>
              </a:extLst>
            </p:cNvPr>
            <p:cNvSpPr/>
            <p:nvPr/>
          </p:nvSpPr>
          <p:spPr>
            <a:xfrm>
              <a:off x="9985961" y="1901030"/>
              <a:ext cx="948337" cy="1080509"/>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0x103C</a:t>
              </a:r>
            </a:p>
          </p:txBody>
        </p:sp>
        <p:sp>
          <p:nvSpPr>
            <p:cNvPr id="50" name="Rectangle 49">
              <a:extLst>
                <a:ext uri="{FF2B5EF4-FFF2-40B4-BE49-F238E27FC236}">
                  <a16:creationId xmlns:a16="http://schemas.microsoft.com/office/drawing/2014/main" id="{DBF7355B-073E-5745-B9AC-DAA28D833A24}"/>
                </a:ext>
              </a:extLst>
            </p:cNvPr>
            <p:cNvSpPr/>
            <p:nvPr/>
          </p:nvSpPr>
          <p:spPr>
            <a:xfrm>
              <a:off x="9985961" y="2981539"/>
              <a:ext cx="948337" cy="1080509"/>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0x1038</a:t>
              </a:r>
            </a:p>
          </p:txBody>
        </p:sp>
        <p:sp>
          <p:nvSpPr>
            <p:cNvPr id="52" name="Rectangle 51">
              <a:extLst>
                <a:ext uri="{FF2B5EF4-FFF2-40B4-BE49-F238E27FC236}">
                  <a16:creationId xmlns:a16="http://schemas.microsoft.com/office/drawing/2014/main" id="{9FFC13C7-0634-6B46-B041-800D4C18A96D}"/>
                </a:ext>
              </a:extLst>
            </p:cNvPr>
            <p:cNvSpPr/>
            <p:nvPr/>
          </p:nvSpPr>
          <p:spPr>
            <a:xfrm>
              <a:off x="9985961" y="4058014"/>
              <a:ext cx="948337" cy="1080509"/>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0x1034</a:t>
              </a:r>
            </a:p>
          </p:txBody>
        </p:sp>
        <p:sp>
          <p:nvSpPr>
            <p:cNvPr id="54" name="Rectangle 53">
              <a:extLst>
                <a:ext uri="{FF2B5EF4-FFF2-40B4-BE49-F238E27FC236}">
                  <a16:creationId xmlns:a16="http://schemas.microsoft.com/office/drawing/2014/main" id="{4FDDB8D0-9511-B644-BCA5-274B52BF8021}"/>
                </a:ext>
              </a:extLst>
            </p:cNvPr>
            <p:cNvSpPr/>
            <p:nvPr/>
          </p:nvSpPr>
          <p:spPr>
            <a:xfrm>
              <a:off x="9985961" y="5138522"/>
              <a:ext cx="948337" cy="1080509"/>
            </a:xfrm>
            <a:prstGeom prst="rect">
              <a:avLst/>
            </a:prstGeom>
            <a:grp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0x1030</a:t>
              </a:r>
            </a:p>
          </p:txBody>
        </p:sp>
      </p:grpSp>
      <p:sp>
        <p:nvSpPr>
          <p:cNvPr id="56" name="TextBox 55">
            <a:extLst>
              <a:ext uri="{FF2B5EF4-FFF2-40B4-BE49-F238E27FC236}">
                <a16:creationId xmlns:a16="http://schemas.microsoft.com/office/drawing/2014/main" id="{6EE27E79-C770-3F4B-AECC-3798D005F080}"/>
              </a:ext>
            </a:extLst>
          </p:cNvPr>
          <p:cNvSpPr txBox="1"/>
          <p:nvPr/>
        </p:nvSpPr>
        <p:spPr>
          <a:xfrm>
            <a:off x="10061462" y="1278037"/>
            <a:ext cx="797334" cy="646331"/>
          </a:xfrm>
          <a:prstGeom prst="rect">
            <a:avLst/>
          </a:prstGeom>
          <a:noFill/>
        </p:spPr>
        <p:txBody>
          <a:bodyPr wrap="none" rtlCol="0">
            <a:spAutoFit/>
          </a:bodyPr>
          <a:lstStyle/>
          <a:p>
            <a:pPr algn="ctr"/>
            <a:r>
              <a:rPr lang="en-US" b="1" dirty="0"/>
              <a:t>4-byte</a:t>
            </a:r>
            <a:br>
              <a:rPr lang="en-US" b="1" dirty="0"/>
            </a:br>
            <a:r>
              <a:rPr lang="en-US" b="1" dirty="0"/>
              <a:t>values</a:t>
            </a:r>
          </a:p>
        </p:txBody>
      </p:sp>
      <p:grpSp>
        <p:nvGrpSpPr>
          <p:cNvPr id="64" name="Group 63">
            <a:extLst>
              <a:ext uri="{FF2B5EF4-FFF2-40B4-BE49-F238E27FC236}">
                <a16:creationId xmlns:a16="http://schemas.microsoft.com/office/drawing/2014/main" id="{33163532-93F4-0746-8548-96D490D486EC}"/>
              </a:ext>
            </a:extLst>
          </p:cNvPr>
          <p:cNvGrpSpPr/>
          <p:nvPr/>
        </p:nvGrpSpPr>
        <p:grpSpPr>
          <a:xfrm>
            <a:off x="10999194" y="1901030"/>
            <a:ext cx="948337" cy="4313968"/>
            <a:chOff x="10999194" y="1901030"/>
            <a:chExt cx="948337" cy="4313968"/>
          </a:xfrm>
        </p:grpSpPr>
        <p:sp>
          <p:nvSpPr>
            <p:cNvPr id="59" name="Rectangle 58">
              <a:extLst>
                <a:ext uri="{FF2B5EF4-FFF2-40B4-BE49-F238E27FC236}">
                  <a16:creationId xmlns:a16="http://schemas.microsoft.com/office/drawing/2014/main" id="{922AD51F-D887-7648-A087-78F5C38F4B00}"/>
                </a:ext>
              </a:extLst>
            </p:cNvPr>
            <p:cNvSpPr/>
            <p:nvPr/>
          </p:nvSpPr>
          <p:spPr>
            <a:xfrm>
              <a:off x="10999194" y="1901030"/>
              <a:ext cx="948337" cy="2156984"/>
            </a:xfrm>
            <a:prstGeom prst="rect">
              <a:avLst/>
            </a:prstGeom>
            <a:solidFill>
              <a:schemeClr val="accent5">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0x1038</a:t>
              </a:r>
            </a:p>
          </p:txBody>
        </p:sp>
        <p:sp>
          <p:nvSpPr>
            <p:cNvPr id="61" name="Rectangle 60">
              <a:extLst>
                <a:ext uri="{FF2B5EF4-FFF2-40B4-BE49-F238E27FC236}">
                  <a16:creationId xmlns:a16="http://schemas.microsoft.com/office/drawing/2014/main" id="{A4A13164-31F3-EF45-BB0C-345030FF34D0}"/>
                </a:ext>
              </a:extLst>
            </p:cNvPr>
            <p:cNvSpPr/>
            <p:nvPr/>
          </p:nvSpPr>
          <p:spPr>
            <a:xfrm>
              <a:off x="10999194" y="4058014"/>
              <a:ext cx="948337" cy="2156984"/>
            </a:xfrm>
            <a:prstGeom prst="rect">
              <a:avLst/>
            </a:prstGeom>
            <a:solidFill>
              <a:schemeClr val="accent5">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Addr</a:t>
              </a:r>
              <a:r>
                <a:rPr lang="en-US" dirty="0">
                  <a:solidFill>
                    <a:schemeClr val="tx1"/>
                  </a:solidFill>
                </a:rPr>
                <a:t>=</a:t>
              </a:r>
              <a:br>
                <a:rPr lang="en-US" dirty="0">
                  <a:solidFill>
                    <a:schemeClr val="tx1"/>
                  </a:solidFill>
                </a:rPr>
              </a:br>
              <a:r>
                <a:rPr lang="en-US" dirty="0">
                  <a:solidFill>
                    <a:schemeClr val="tx1"/>
                  </a:solidFill>
                </a:rPr>
                <a:t>0x1030</a:t>
              </a:r>
            </a:p>
          </p:txBody>
        </p:sp>
      </p:grpSp>
      <p:sp>
        <p:nvSpPr>
          <p:cNvPr id="63" name="TextBox 62">
            <a:extLst>
              <a:ext uri="{FF2B5EF4-FFF2-40B4-BE49-F238E27FC236}">
                <a16:creationId xmlns:a16="http://schemas.microsoft.com/office/drawing/2014/main" id="{D3DBF3F0-40AA-BB4B-9C93-5CBD8F44C8D2}"/>
              </a:ext>
            </a:extLst>
          </p:cNvPr>
          <p:cNvSpPr txBox="1"/>
          <p:nvPr/>
        </p:nvSpPr>
        <p:spPr>
          <a:xfrm>
            <a:off x="11074695" y="1278037"/>
            <a:ext cx="797334" cy="646331"/>
          </a:xfrm>
          <a:prstGeom prst="rect">
            <a:avLst/>
          </a:prstGeom>
          <a:noFill/>
        </p:spPr>
        <p:txBody>
          <a:bodyPr wrap="none" rtlCol="0">
            <a:spAutoFit/>
          </a:bodyPr>
          <a:lstStyle/>
          <a:p>
            <a:pPr algn="ctr"/>
            <a:r>
              <a:rPr lang="en-US" b="1" dirty="0"/>
              <a:t>8-byte</a:t>
            </a:r>
            <a:br>
              <a:rPr lang="en-US" b="1" dirty="0"/>
            </a:br>
            <a:r>
              <a:rPr lang="en-US" b="1" dirty="0"/>
              <a:t>values</a:t>
            </a:r>
          </a:p>
        </p:txBody>
      </p:sp>
    </p:spTree>
    <p:extLst>
      <p:ext uri="{BB962C8B-B14F-4D97-AF65-F5344CB8AC3E}">
        <p14:creationId xmlns:p14="http://schemas.microsoft.com/office/powerpoint/2010/main" val="28042271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9EDFE-3EDB-A247-8C38-D08618E4AAC9}"/>
              </a:ext>
            </a:extLst>
          </p:cNvPr>
          <p:cNvSpPr>
            <a:spLocks noGrp="1"/>
          </p:cNvSpPr>
          <p:nvPr>
            <p:ph type="title"/>
          </p:nvPr>
        </p:nvSpPr>
        <p:spPr/>
        <p:txBody>
          <a:bodyPr/>
          <a:lstStyle/>
          <a:p>
            <a:r>
              <a:rPr lang="en-US" dirty="0"/>
              <a:t>Multi-byte Values in Memory:</a:t>
            </a:r>
            <a:br>
              <a:rPr lang="en-US" dirty="0"/>
            </a:br>
            <a:r>
              <a:rPr lang="en-US" dirty="0"/>
              <a:t>Byte Ordering</a:t>
            </a:r>
          </a:p>
        </p:txBody>
      </p:sp>
      <p:sp>
        <p:nvSpPr>
          <p:cNvPr id="3" name="Content Placeholder 2">
            <a:extLst>
              <a:ext uri="{FF2B5EF4-FFF2-40B4-BE49-F238E27FC236}">
                <a16:creationId xmlns:a16="http://schemas.microsoft.com/office/drawing/2014/main" id="{A0540658-1B03-2D4D-928D-202C15707C58}"/>
              </a:ext>
            </a:extLst>
          </p:cNvPr>
          <p:cNvSpPr>
            <a:spLocks noGrp="1"/>
          </p:cNvSpPr>
          <p:nvPr>
            <p:ph sz="half" idx="1"/>
          </p:nvPr>
        </p:nvSpPr>
        <p:spPr/>
        <p:txBody>
          <a:bodyPr/>
          <a:lstStyle/>
          <a:p>
            <a:pPr marL="0" indent="0">
              <a:buNone/>
            </a:pPr>
            <a:r>
              <a:rPr lang="en-US" dirty="0"/>
              <a:t>Big Endian</a:t>
            </a:r>
          </a:p>
          <a:p>
            <a:r>
              <a:rPr lang="en-US" dirty="0"/>
              <a:t>Least significant byte has highest address</a:t>
            </a:r>
          </a:p>
          <a:p>
            <a:r>
              <a:rPr lang="en-US" dirty="0"/>
              <a:t>68k, PowerPC, SPARC,</a:t>
            </a:r>
            <a:br>
              <a:rPr lang="en-US" dirty="0"/>
            </a:br>
            <a:r>
              <a:rPr lang="en-US" dirty="0"/>
              <a:t>Internet, Java</a:t>
            </a:r>
          </a:p>
          <a:p>
            <a:endParaRPr lang="en-US" dirty="0"/>
          </a:p>
        </p:txBody>
      </p:sp>
      <p:sp>
        <p:nvSpPr>
          <p:cNvPr id="4" name="Content Placeholder 3">
            <a:extLst>
              <a:ext uri="{FF2B5EF4-FFF2-40B4-BE49-F238E27FC236}">
                <a16:creationId xmlns:a16="http://schemas.microsoft.com/office/drawing/2014/main" id="{4788EE61-D213-F44D-A54C-58B406BE899F}"/>
              </a:ext>
            </a:extLst>
          </p:cNvPr>
          <p:cNvSpPr>
            <a:spLocks noGrp="1"/>
          </p:cNvSpPr>
          <p:nvPr>
            <p:ph sz="half" idx="2"/>
          </p:nvPr>
        </p:nvSpPr>
        <p:spPr/>
        <p:txBody>
          <a:bodyPr/>
          <a:lstStyle/>
          <a:p>
            <a:pPr marL="0" indent="0">
              <a:buNone/>
            </a:pPr>
            <a:r>
              <a:rPr lang="en-US" dirty="0"/>
              <a:t>Little Endian</a:t>
            </a:r>
          </a:p>
          <a:p>
            <a:r>
              <a:rPr lang="en-US" dirty="0"/>
              <a:t>Least significant byte has lowest address</a:t>
            </a:r>
          </a:p>
          <a:p>
            <a:r>
              <a:rPr lang="en-US" dirty="0"/>
              <a:t>x86, ARM, Alpha, RISC-V</a:t>
            </a:r>
          </a:p>
          <a:p>
            <a:endParaRPr lang="en-US" dirty="0"/>
          </a:p>
        </p:txBody>
      </p:sp>
      <p:sp>
        <p:nvSpPr>
          <p:cNvPr id="5" name="Footer Placeholder 4">
            <a:extLst>
              <a:ext uri="{FF2B5EF4-FFF2-40B4-BE49-F238E27FC236}">
                <a16:creationId xmlns:a16="http://schemas.microsoft.com/office/drawing/2014/main" id="{9A4B9E4A-CC8C-C340-ACE4-279941CCCD55}"/>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709086DF-E491-0A47-B5BE-53228D17626A}"/>
              </a:ext>
            </a:extLst>
          </p:cNvPr>
          <p:cNvSpPr>
            <a:spLocks noGrp="1"/>
          </p:cNvSpPr>
          <p:nvPr>
            <p:ph type="sldNum" sz="quarter" idx="12"/>
          </p:nvPr>
        </p:nvSpPr>
        <p:spPr/>
        <p:txBody>
          <a:bodyPr/>
          <a:lstStyle/>
          <a:p>
            <a:fld id="{B30C84D9-7A41-4FEB-892B-80917372DB87}" type="slidenum">
              <a:rPr lang="en-US" smtClean="0"/>
              <a:t>21</a:t>
            </a:fld>
            <a:endParaRPr lang="en-US"/>
          </a:p>
        </p:txBody>
      </p:sp>
      <p:sp>
        <p:nvSpPr>
          <p:cNvPr id="7" name="Text Placeholder 6">
            <a:extLst>
              <a:ext uri="{FF2B5EF4-FFF2-40B4-BE49-F238E27FC236}">
                <a16:creationId xmlns:a16="http://schemas.microsoft.com/office/drawing/2014/main" id="{6BE98D09-85DB-9545-91B2-0F44C2CCF350}"/>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F9F74A5F-4273-CA4B-B2AF-63680E49F37B}"/>
              </a:ext>
            </a:extLst>
          </p:cNvPr>
          <p:cNvSpPr txBox="1"/>
          <p:nvPr/>
        </p:nvSpPr>
        <p:spPr>
          <a:xfrm>
            <a:off x="8051695" y="4136152"/>
            <a:ext cx="948337" cy="2585323"/>
          </a:xfrm>
          <a:prstGeom prst="rect">
            <a:avLst/>
          </a:prstGeom>
          <a:noFill/>
        </p:spPr>
        <p:txBody>
          <a:bodyPr wrap="none" rtlCol="0">
            <a:spAutoFit/>
          </a:bodyPr>
          <a:lstStyle/>
          <a:p>
            <a:r>
              <a:rPr lang="en-US" b="1" dirty="0"/>
              <a:t>Address</a:t>
            </a:r>
            <a:endParaRPr lang="en-US" dirty="0"/>
          </a:p>
          <a:p>
            <a:r>
              <a:rPr lang="en-US" dirty="0"/>
              <a:t>0x1039</a:t>
            </a:r>
          </a:p>
          <a:p>
            <a:r>
              <a:rPr lang="en-US" dirty="0"/>
              <a:t>0x1038</a:t>
            </a:r>
          </a:p>
          <a:p>
            <a:r>
              <a:rPr lang="en-US" dirty="0"/>
              <a:t>0x1037</a:t>
            </a:r>
          </a:p>
          <a:p>
            <a:r>
              <a:rPr lang="en-US" dirty="0"/>
              <a:t>0x1036</a:t>
            </a:r>
          </a:p>
          <a:p>
            <a:r>
              <a:rPr lang="en-US" dirty="0"/>
              <a:t>0x1035</a:t>
            </a:r>
          </a:p>
          <a:p>
            <a:r>
              <a:rPr lang="en-US" dirty="0"/>
              <a:t>0x1034</a:t>
            </a:r>
          </a:p>
          <a:p>
            <a:r>
              <a:rPr lang="en-US" dirty="0"/>
              <a:t>0x1033</a:t>
            </a:r>
          </a:p>
          <a:p>
            <a:r>
              <a:rPr lang="en-US" dirty="0"/>
              <a:t>0x1032</a:t>
            </a:r>
          </a:p>
        </p:txBody>
      </p:sp>
      <p:grpSp>
        <p:nvGrpSpPr>
          <p:cNvPr id="27" name="Group 26">
            <a:extLst>
              <a:ext uri="{FF2B5EF4-FFF2-40B4-BE49-F238E27FC236}">
                <a16:creationId xmlns:a16="http://schemas.microsoft.com/office/drawing/2014/main" id="{2F7FF258-4CC2-214C-9DE8-F5233D4BB614}"/>
              </a:ext>
            </a:extLst>
          </p:cNvPr>
          <p:cNvGrpSpPr/>
          <p:nvPr/>
        </p:nvGrpSpPr>
        <p:grpSpPr>
          <a:xfrm>
            <a:off x="9033863" y="3892552"/>
            <a:ext cx="948337" cy="2754311"/>
            <a:chOff x="5528663" y="3601246"/>
            <a:chExt cx="948337" cy="2754311"/>
          </a:xfrm>
        </p:grpSpPr>
        <p:sp>
          <p:nvSpPr>
            <p:cNvPr id="18" name="Rectangle 17">
              <a:extLst>
                <a:ext uri="{FF2B5EF4-FFF2-40B4-BE49-F238E27FC236}">
                  <a16:creationId xmlns:a16="http://schemas.microsoft.com/office/drawing/2014/main" id="{DEB0BDC7-21AA-AC49-AB44-86DB7A7F8B12}"/>
                </a:ext>
              </a:extLst>
            </p:cNvPr>
            <p:cNvSpPr/>
            <p:nvPr/>
          </p:nvSpPr>
          <p:spPr>
            <a:xfrm>
              <a:off x="5528663" y="4194539"/>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Rectangle 18">
              <a:extLst>
                <a:ext uri="{FF2B5EF4-FFF2-40B4-BE49-F238E27FC236}">
                  <a16:creationId xmlns:a16="http://schemas.microsoft.com/office/drawing/2014/main" id="{E05F417F-1D60-B14A-B0C2-3CDF1CBF5F51}"/>
                </a:ext>
              </a:extLst>
            </p:cNvPr>
            <p:cNvSpPr/>
            <p:nvPr/>
          </p:nvSpPr>
          <p:spPr>
            <a:xfrm>
              <a:off x="5528663" y="4464667"/>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9">
              <a:extLst>
                <a:ext uri="{FF2B5EF4-FFF2-40B4-BE49-F238E27FC236}">
                  <a16:creationId xmlns:a16="http://schemas.microsoft.com/office/drawing/2014/main" id="{F00C8ED6-A1AB-EB42-8F31-F387A03AF0F1}"/>
                </a:ext>
              </a:extLst>
            </p:cNvPr>
            <p:cNvSpPr/>
            <p:nvPr/>
          </p:nvSpPr>
          <p:spPr>
            <a:xfrm>
              <a:off x="5528663" y="4734794"/>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67</a:t>
              </a:r>
            </a:p>
          </p:txBody>
        </p:sp>
        <p:sp>
          <p:nvSpPr>
            <p:cNvPr id="21" name="Rectangle 20">
              <a:extLst>
                <a:ext uri="{FF2B5EF4-FFF2-40B4-BE49-F238E27FC236}">
                  <a16:creationId xmlns:a16="http://schemas.microsoft.com/office/drawing/2014/main" id="{A7E6E5D5-A257-884A-BD75-CB0AD4E0AB3D}"/>
                </a:ext>
              </a:extLst>
            </p:cNvPr>
            <p:cNvSpPr/>
            <p:nvPr/>
          </p:nvSpPr>
          <p:spPr>
            <a:xfrm>
              <a:off x="5528663" y="5004921"/>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56</a:t>
              </a:r>
            </a:p>
          </p:txBody>
        </p:sp>
        <p:sp>
          <p:nvSpPr>
            <p:cNvPr id="22" name="Rectangle 21">
              <a:extLst>
                <a:ext uri="{FF2B5EF4-FFF2-40B4-BE49-F238E27FC236}">
                  <a16:creationId xmlns:a16="http://schemas.microsoft.com/office/drawing/2014/main" id="{5E88C9EB-6AEC-4B41-9D93-5DD2642BCF6A}"/>
                </a:ext>
              </a:extLst>
            </p:cNvPr>
            <p:cNvSpPr/>
            <p:nvPr/>
          </p:nvSpPr>
          <p:spPr>
            <a:xfrm>
              <a:off x="5528663" y="5275048"/>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34</a:t>
              </a:r>
            </a:p>
          </p:txBody>
        </p:sp>
        <p:sp>
          <p:nvSpPr>
            <p:cNvPr id="23" name="Rectangle 22">
              <a:extLst>
                <a:ext uri="{FF2B5EF4-FFF2-40B4-BE49-F238E27FC236}">
                  <a16:creationId xmlns:a16="http://schemas.microsoft.com/office/drawing/2014/main" id="{0D567BA8-4FD5-724C-8094-9DD65D1453B5}"/>
                </a:ext>
              </a:extLst>
            </p:cNvPr>
            <p:cNvSpPr/>
            <p:nvPr/>
          </p:nvSpPr>
          <p:spPr>
            <a:xfrm>
              <a:off x="5528663" y="5545175"/>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12</a:t>
              </a:r>
            </a:p>
          </p:txBody>
        </p:sp>
        <p:sp>
          <p:nvSpPr>
            <p:cNvPr id="24" name="Rectangle 23">
              <a:extLst>
                <a:ext uri="{FF2B5EF4-FFF2-40B4-BE49-F238E27FC236}">
                  <a16:creationId xmlns:a16="http://schemas.microsoft.com/office/drawing/2014/main" id="{C6116E5F-D665-7746-9885-FDE18D118908}"/>
                </a:ext>
              </a:extLst>
            </p:cNvPr>
            <p:cNvSpPr/>
            <p:nvPr/>
          </p:nvSpPr>
          <p:spPr>
            <a:xfrm>
              <a:off x="5528663" y="5815303"/>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a:extLst>
                <a:ext uri="{FF2B5EF4-FFF2-40B4-BE49-F238E27FC236}">
                  <a16:creationId xmlns:a16="http://schemas.microsoft.com/office/drawing/2014/main" id="{2EB4007F-9237-024E-8786-D3CFF09B550D}"/>
                </a:ext>
              </a:extLst>
            </p:cNvPr>
            <p:cNvSpPr/>
            <p:nvPr/>
          </p:nvSpPr>
          <p:spPr>
            <a:xfrm>
              <a:off x="5528663" y="6085430"/>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6" name="TextBox 25">
              <a:extLst>
                <a:ext uri="{FF2B5EF4-FFF2-40B4-BE49-F238E27FC236}">
                  <a16:creationId xmlns:a16="http://schemas.microsoft.com/office/drawing/2014/main" id="{5F4DCD84-5A42-2E45-AFF2-E8540F6115E7}"/>
                </a:ext>
              </a:extLst>
            </p:cNvPr>
            <p:cNvSpPr txBox="1"/>
            <p:nvPr/>
          </p:nvSpPr>
          <p:spPr>
            <a:xfrm>
              <a:off x="5584183" y="3601246"/>
              <a:ext cx="837088" cy="646331"/>
            </a:xfrm>
            <a:prstGeom prst="rect">
              <a:avLst/>
            </a:prstGeom>
            <a:noFill/>
          </p:spPr>
          <p:txBody>
            <a:bodyPr wrap="none" rtlCol="0">
              <a:spAutoFit/>
            </a:bodyPr>
            <a:lstStyle/>
            <a:p>
              <a:pPr algn="ctr"/>
              <a:r>
                <a:rPr lang="en-US" b="1" dirty="0"/>
                <a:t>Big</a:t>
              </a:r>
            </a:p>
            <a:p>
              <a:pPr algn="ctr"/>
              <a:r>
                <a:rPr lang="en-US" b="1" dirty="0"/>
                <a:t>Endian</a:t>
              </a:r>
            </a:p>
          </p:txBody>
        </p:sp>
      </p:grpSp>
      <p:grpSp>
        <p:nvGrpSpPr>
          <p:cNvPr id="28" name="Group 27">
            <a:extLst>
              <a:ext uri="{FF2B5EF4-FFF2-40B4-BE49-F238E27FC236}">
                <a16:creationId xmlns:a16="http://schemas.microsoft.com/office/drawing/2014/main" id="{60FEFBAF-87C0-164F-9273-A603FA3934BB}"/>
              </a:ext>
            </a:extLst>
          </p:cNvPr>
          <p:cNvGrpSpPr/>
          <p:nvPr/>
        </p:nvGrpSpPr>
        <p:grpSpPr>
          <a:xfrm>
            <a:off x="10078871" y="3892552"/>
            <a:ext cx="948337" cy="2754311"/>
            <a:chOff x="5528663" y="3601246"/>
            <a:chExt cx="948337" cy="2754311"/>
          </a:xfrm>
        </p:grpSpPr>
        <p:sp>
          <p:nvSpPr>
            <p:cNvPr id="29" name="Rectangle 28">
              <a:extLst>
                <a:ext uri="{FF2B5EF4-FFF2-40B4-BE49-F238E27FC236}">
                  <a16:creationId xmlns:a16="http://schemas.microsoft.com/office/drawing/2014/main" id="{CCA177EB-156E-CB43-8B1A-9EF6B0FA8895}"/>
                </a:ext>
              </a:extLst>
            </p:cNvPr>
            <p:cNvSpPr/>
            <p:nvPr/>
          </p:nvSpPr>
          <p:spPr>
            <a:xfrm>
              <a:off x="5528663" y="4194539"/>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Rectangle 29">
              <a:extLst>
                <a:ext uri="{FF2B5EF4-FFF2-40B4-BE49-F238E27FC236}">
                  <a16:creationId xmlns:a16="http://schemas.microsoft.com/office/drawing/2014/main" id="{6C9164F8-972C-AC47-83D6-FC882E0C39BB}"/>
                </a:ext>
              </a:extLst>
            </p:cNvPr>
            <p:cNvSpPr/>
            <p:nvPr/>
          </p:nvSpPr>
          <p:spPr>
            <a:xfrm>
              <a:off x="5528663" y="4464667"/>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Rectangle 30">
              <a:extLst>
                <a:ext uri="{FF2B5EF4-FFF2-40B4-BE49-F238E27FC236}">
                  <a16:creationId xmlns:a16="http://schemas.microsoft.com/office/drawing/2014/main" id="{972A5945-A6F6-5342-946E-0F506E9E5689}"/>
                </a:ext>
              </a:extLst>
            </p:cNvPr>
            <p:cNvSpPr/>
            <p:nvPr/>
          </p:nvSpPr>
          <p:spPr>
            <a:xfrm>
              <a:off x="5528663" y="4734794"/>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12</a:t>
              </a:r>
            </a:p>
          </p:txBody>
        </p:sp>
        <p:sp>
          <p:nvSpPr>
            <p:cNvPr id="32" name="Rectangle 31">
              <a:extLst>
                <a:ext uri="{FF2B5EF4-FFF2-40B4-BE49-F238E27FC236}">
                  <a16:creationId xmlns:a16="http://schemas.microsoft.com/office/drawing/2014/main" id="{055E7B37-BDF5-094A-8B02-A05B682A1236}"/>
                </a:ext>
              </a:extLst>
            </p:cNvPr>
            <p:cNvSpPr/>
            <p:nvPr/>
          </p:nvSpPr>
          <p:spPr>
            <a:xfrm>
              <a:off x="5528663" y="5004921"/>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34</a:t>
              </a:r>
            </a:p>
          </p:txBody>
        </p:sp>
        <p:sp>
          <p:nvSpPr>
            <p:cNvPr id="33" name="Rectangle 32">
              <a:extLst>
                <a:ext uri="{FF2B5EF4-FFF2-40B4-BE49-F238E27FC236}">
                  <a16:creationId xmlns:a16="http://schemas.microsoft.com/office/drawing/2014/main" id="{F929537A-1EE2-974D-AF17-74A71BAF88D8}"/>
                </a:ext>
              </a:extLst>
            </p:cNvPr>
            <p:cNvSpPr/>
            <p:nvPr/>
          </p:nvSpPr>
          <p:spPr>
            <a:xfrm>
              <a:off x="5528663" y="5275048"/>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56</a:t>
              </a:r>
            </a:p>
          </p:txBody>
        </p:sp>
        <p:sp>
          <p:nvSpPr>
            <p:cNvPr id="34" name="Rectangle 33">
              <a:extLst>
                <a:ext uri="{FF2B5EF4-FFF2-40B4-BE49-F238E27FC236}">
                  <a16:creationId xmlns:a16="http://schemas.microsoft.com/office/drawing/2014/main" id="{3002CC6F-4B34-7E4A-89FF-74D254CF6C7D}"/>
                </a:ext>
              </a:extLst>
            </p:cNvPr>
            <p:cNvSpPr/>
            <p:nvPr/>
          </p:nvSpPr>
          <p:spPr>
            <a:xfrm>
              <a:off x="5528663" y="5545175"/>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78</a:t>
              </a:r>
            </a:p>
          </p:txBody>
        </p:sp>
        <p:sp>
          <p:nvSpPr>
            <p:cNvPr id="35" name="Rectangle 34">
              <a:extLst>
                <a:ext uri="{FF2B5EF4-FFF2-40B4-BE49-F238E27FC236}">
                  <a16:creationId xmlns:a16="http://schemas.microsoft.com/office/drawing/2014/main" id="{8A456211-1235-2340-BEAD-13F71C9FC3F4}"/>
                </a:ext>
              </a:extLst>
            </p:cNvPr>
            <p:cNvSpPr/>
            <p:nvPr/>
          </p:nvSpPr>
          <p:spPr>
            <a:xfrm>
              <a:off x="5528663" y="5815303"/>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Rectangle 35">
              <a:extLst>
                <a:ext uri="{FF2B5EF4-FFF2-40B4-BE49-F238E27FC236}">
                  <a16:creationId xmlns:a16="http://schemas.microsoft.com/office/drawing/2014/main" id="{111A8559-C699-3F41-8AB6-216F6F5D730B}"/>
                </a:ext>
              </a:extLst>
            </p:cNvPr>
            <p:cNvSpPr/>
            <p:nvPr/>
          </p:nvSpPr>
          <p:spPr>
            <a:xfrm>
              <a:off x="5528663" y="6085430"/>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TextBox 36">
              <a:extLst>
                <a:ext uri="{FF2B5EF4-FFF2-40B4-BE49-F238E27FC236}">
                  <a16:creationId xmlns:a16="http://schemas.microsoft.com/office/drawing/2014/main" id="{896B221D-C56D-4541-AB2F-26AC85777CAD}"/>
                </a:ext>
              </a:extLst>
            </p:cNvPr>
            <p:cNvSpPr txBox="1"/>
            <p:nvPr/>
          </p:nvSpPr>
          <p:spPr>
            <a:xfrm>
              <a:off x="5584183" y="3601246"/>
              <a:ext cx="837088" cy="646331"/>
            </a:xfrm>
            <a:prstGeom prst="rect">
              <a:avLst/>
            </a:prstGeom>
            <a:noFill/>
          </p:spPr>
          <p:txBody>
            <a:bodyPr wrap="none" rtlCol="0">
              <a:spAutoFit/>
            </a:bodyPr>
            <a:lstStyle/>
            <a:p>
              <a:pPr algn="ctr"/>
              <a:r>
                <a:rPr lang="en-US" b="1" dirty="0"/>
                <a:t>Little</a:t>
              </a:r>
            </a:p>
            <a:p>
              <a:pPr algn="ctr"/>
              <a:r>
                <a:rPr lang="en-US" b="1" dirty="0"/>
                <a:t>Endian</a:t>
              </a:r>
            </a:p>
          </p:txBody>
        </p:sp>
      </p:grpSp>
      <p:sp>
        <p:nvSpPr>
          <p:cNvPr id="38" name="TextBox 37">
            <a:extLst>
              <a:ext uri="{FF2B5EF4-FFF2-40B4-BE49-F238E27FC236}">
                <a16:creationId xmlns:a16="http://schemas.microsoft.com/office/drawing/2014/main" id="{F3BC4F05-8D6D-4845-9715-B9ED7827C4E1}"/>
              </a:ext>
            </a:extLst>
          </p:cNvPr>
          <p:cNvSpPr txBox="1"/>
          <p:nvPr/>
        </p:nvSpPr>
        <p:spPr>
          <a:xfrm>
            <a:off x="4944492" y="4020599"/>
            <a:ext cx="2877711" cy="1815882"/>
          </a:xfrm>
          <a:prstGeom prst="rect">
            <a:avLst/>
          </a:prstGeom>
          <a:noFill/>
        </p:spPr>
        <p:txBody>
          <a:bodyPr wrap="none" rtlCol="0">
            <a:spAutoFit/>
          </a:bodyPr>
          <a:lstStyle/>
          <a:p>
            <a:r>
              <a:rPr lang="en-US" sz="2800" i="1" dirty="0"/>
              <a:t>Example</a:t>
            </a:r>
            <a:endParaRPr lang="en-US" sz="2800" dirty="0"/>
          </a:p>
          <a:p>
            <a:pPr marL="285750" indent="-285750">
              <a:buFont typeface="Arial" panose="020B0604020202020204" pitchFamily="34" charset="0"/>
              <a:buChar char="•"/>
            </a:pPr>
            <a:r>
              <a:rPr lang="en-US" sz="2800" dirty="0"/>
              <a:t>4-byte integer</a:t>
            </a:r>
          </a:p>
          <a:p>
            <a:pPr marL="285750" indent="-285750">
              <a:buFont typeface="Arial" panose="020B0604020202020204" pitchFamily="34" charset="0"/>
              <a:buChar char="•"/>
            </a:pPr>
            <a:r>
              <a:rPr lang="en-US" sz="2800" dirty="0" err="1"/>
              <a:t>i</a:t>
            </a:r>
            <a:r>
              <a:rPr lang="en-US" sz="2800" dirty="0"/>
              <a:t> == 0x12345678</a:t>
            </a:r>
          </a:p>
          <a:p>
            <a:pPr marL="285750" indent="-285750">
              <a:buFont typeface="Arial" panose="020B0604020202020204" pitchFamily="34" charset="0"/>
              <a:buChar char="•"/>
            </a:pPr>
            <a:r>
              <a:rPr lang="en-US" sz="2800" dirty="0"/>
              <a:t>&amp;</a:t>
            </a:r>
            <a:r>
              <a:rPr lang="en-US" sz="2800" dirty="0" err="1"/>
              <a:t>i</a:t>
            </a:r>
            <a:r>
              <a:rPr lang="en-US" sz="2800" dirty="0"/>
              <a:t> == 0x1034</a:t>
            </a:r>
          </a:p>
        </p:txBody>
      </p:sp>
      <p:sp>
        <p:nvSpPr>
          <p:cNvPr id="39" name="Rectangle 38">
            <a:extLst>
              <a:ext uri="{FF2B5EF4-FFF2-40B4-BE49-F238E27FC236}">
                <a16:creationId xmlns:a16="http://schemas.microsoft.com/office/drawing/2014/main" id="{C4897D8F-FAE1-8F44-9FCF-AB9D015DBAB3}"/>
              </a:ext>
            </a:extLst>
          </p:cNvPr>
          <p:cNvSpPr/>
          <p:nvPr/>
        </p:nvSpPr>
        <p:spPr>
          <a:xfrm>
            <a:off x="9479084" y="365125"/>
            <a:ext cx="2420063" cy="123971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FF00"/>
                </a:solidFill>
                <a:latin typeface="Arial" panose="020B0604020202020204" pitchFamily="34" charset="0"/>
                <a:cs typeface="Arial" panose="020B0604020202020204" pitchFamily="34" charset="0"/>
              </a:rPr>
              <a:t>Unsure?</a:t>
            </a:r>
          </a:p>
          <a:p>
            <a:pPr algn="ctr"/>
            <a:r>
              <a:rPr lang="en-US" dirty="0">
                <a:solidFill>
                  <a:srgbClr val="FFFF00"/>
                </a:solidFill>
                <a:latin typeface="Arial" panose="020B0604020202020204" pitchFamily="34" charset="0"/>
                <a:cs typeface="Arial" panose="020B0604020202020204" pitchFamily="34" charset="0"/>
              </a:rPr>
              <a:t>Use GCC’s </a:t>
            </a:r>
            <a:r>
              <a:rPr lang="en-US" b="1" dirty="0">
                <a:solidFill>
                  <a:srgbClr val="FFFF00"/>
                </a:solidFill>
                <a:latin typeface="Arial" panose="020B0604020202020204" pitchFamily="34" charset="0"/>
                <a:cs typeface="Arial" panose="020B0604020202020204" pitchFamily="34" charset="0"/>
              </a:rPr>
              <a:t>__BYTE_ORDER__</a:t>
            </a:r>
            <a:r>
              <a:rPr lang="en-US" dirty="0">
                <a:solidFill>
                  <a:srgbClr val="FFFF00"/>
                </a:solidFill>
                <a:latin typeface="Arial" panose="020B0604020202020204" pitchFamily="34" charset="0"/>
                <a:cs typeface="Arial" panose="020B0604020202020204" pitchFamily="34" charset="0"/>
              </a:rPr>
              <a:t> pre-defined macro</a:t>
            </a:r>
          </a:p>
        </p:txBody>
      </p:sp>
    </p:spTree>
    <p:extLst>
      <p:ext uri="{BB962C8B-B14F-4D97-AF65-F5344CB8AC3E}">
        <p14:creationId xmlns:p14="http://schemas.microsoft.com/office/powerpoint/2010/main" val="35175899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84CD3CA-731C-AD4C-88DF-30921EBF7011}"/>
              </a:ext>
            </a:extLst>
          </p:cNvPr>
          <p:cNvSpPr>
            <a:spLocks noGrp="1"/>
          </p:cNvSpPr>
          <p:nvPr>
            <p:ph type="title"/>
          </p:nvPr>
        </p:nvSpPr>
        <p:spPr/>
        <p:txBody>
          <a:bodyPr/>
          <a:lstStyle/>
          <a:p>
            <a:r>
              <a:rPr lang="en-US" dirty="0"/>
              <a:t>Multi-byte Values in Memory:</a:t>
            </a:r>
            <a:br>
              <a:rPr lang="en-US" dirty="0"/>
            </a:br>
            <a:r>
              <a:rPr lang="en-US" dirty="0"/>
              <a:t>Testing for Endianness</a:t>
            </a:r>
          </a:p>
        </p:txBody>
      </p:sp>
      <p:sp>
        <p:nvSpPr>
          <p:cNvPr id="9" name="Text Placeholder 8">
            <a:extLst>
              <a:ext uri="{FF2B5EF4-FFF2-40B4-BE49-F238E27FC236}">
                <a16:creationId xmlns:a16="http://schemas.microsoft.com/office/drawing/2014/main" id="{F2E5F01E-D71E-A34E-B7E7-C6DD67D98633}"/>
              </a:ext>
            </a:extLst>
          </p:cNvPr>
          <p:cNvSpPr>
            <a:spLocks noGrp="1"/>
          </p:cNvSpPr>
          <p:nvPr>
            <p:ph type="body" idx="1"/>
          </p:nvPr>
        </p:nvSpPr>
        <p:spPr/>
        <p:txBody>
          <a:bodyPr/>
          <a:lstStyle/>
          <a:p>
            <a:r>
              <a:rPr lang="en-US" dirty="0"/>
              <a:t>Intel Core i7</a:t>
            </a:r>
          </a:p>
        </p:txBody>
      </p:sp>
      <p:pic>
        <p:nvPicPr>
          <p:cNvPr id="14" name="Content Placeholder 13">
            <a:extLst>
              <a:ext uri="{FF2B5EF4-FFF2-40B4-BE49-F238E27FC236}">
                <a16:creationId xmlns:a16="http://schemas.microsoft.com/office/drawing/2014/main" id="{8DD4C779-3927-074B-9C0E-17C0FD0A8A33}"/>
              </a:ext>
            </a:extLst>
          </p:cNvPr>
          <p:cNvPicPr>
            <a:picLocks noGrp="1" noChangeAspect="1"/>
          </p:cNvPicPr>
          <p:nvPr>
            <p:ph sz="half" idx="2"/>
          </p:nvPr>
        </p:nvPicPr>
        <p:blipFill>
          <a:blip r:embed="rId3"/>
          <a:stretch>
            <a:fillRect/>
          </a:stretch>
        </p:blipFill>
        <p:spPr>
          <a:xfrm>
            <a:off x="839788" y="3512081"/>
            <a:ext cx="5157787" cy="1670575"/>
          </a:xfrm>
          <a:prstGeom prst="rect">
            <a:avLst/>
          </a:prstGeom>
        </p:spPr>
      </p:pic>
      <p:sp>
        <p:nvSpPr>
          <p:cNvPr id="11" name="Text Placeholder 10">
            <a:extLst>
              <a:ext uri="{FF2B5EF4-FFF2-40B4-BE49-F238E27FC236}">
                <a16:creationId xmlns:a16="http://schemas.microsoft.com/office/drawing/2014/main" id="{95C2E0F9-19F7-B543-BC65-A4B92F298A5D}"/>
              </a:ext>
            </a:extLst>
          </p:cNvPr>
          <p:cNvSpPr>
            <a:spLocks noGrp="1"/>
          </p:cNvSpPr>
          <p:nvPr>
            <p:ph type="body" sz="quarter" idx="3"/>
          </p:nvPr>
        </p:nvSpPr>
        <p:spPr/>
        <p:txBody>
          <a:bodyPr/>
          <a:lstStyle/>
          <a:p>
            <a:r>
              <a:rPr lang="en-US" dirty="0"/>
              <a:t>Java</a:t>
            </a:r>
          </a:p>
        </p:txBody>
      </p:sp>
      <p:pic>
        <p:nvPicPr>
          <p:cNvPr id="15" name="Content Placeholder 14">
            <a:extLst>
              <a:ext uri="{FF2B5EF4-FFF2-40B4-BE49-F238E27FC236}">
                <a16:creationId xmlns:a16="http://schemas.microsoft.com/office/drawing/2014/main" id="{C09E087A-4183-A34F-A17C-41E99D87F76E}"/>
              </a:ext>
            </a:extLst>
          </p:cNvPr>
          <p:cNvPicPr>
            <a:picLocks noGrp="1" noChangeAspect="1"/>
          </p:cNvPicPr>
          <p:nvPr>
            <p:ph sz="quarter" idx="4"/>
          </p:nvPr>
        </p:nvPicPr>
        <p:blipFill>
          <a:blip r:embed="rId4"/>
          <a:stretch>
            <a:fillRect/>
          </a:stretch>
        </p:blipFill>
        <p:spPr>
          <a:xfrm>
            <a:off x="6172200" y="3629767"/>
            <a:ext cx="5183188" cy="1435203"/>
          </a:xfrm>
          <a:prstGeom prst="rect">
            <a:avLst/>
          </a:prstGeom>
        </p:spPr>
      </p:pic>
      <p:sp>
        <p:nvSpPr>
          <p:cNvPr id="5" name="Footer Placeholder 4">
            <a:extLst>
              <a:ext uri="{FF2B5EF4-FFF2-40B4-BE49-F238E27FC236}">
                <a16:creationId xmlns:a16="http://schemas.microsoft.com/office/drawing/2014/main" id="{F501E55A-C4B5-524F-989F-19F0ADEB6776}"/>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DFB8E0C-A121-E848-B4D7-0465246F5C44}"/>
              </a:ext>
            </a:extLst>
          </p:cNvPr>
          <p:cNvSpPr>
            <a:spLocks noGrp="1"/>
          </p:cNvSpPr>
          <p:nvPr>
            <p:ph type="sldNum" sz="quarter" idx="12"/>
          </p:nvPr>
        </p:nvSpPr>
        <p:spPr/>
        <p:txBody>
          <a:bodyPr/>
          <a:lstStyle/>
          <a:p>
            <a:fld id="{B30C84D9-7A41-4FEB-892B-80917372DB87}" type="slidenum">
              <a:rPr lang="en-US" smtClean="0"/>
              <a:t>22</a:t>
            </a:fld>
            <a:endParaRPr lang="en-US"/>
          </a:p>
        </p:txBody>
      </p:sp>
      <p:sp>
        <p:nvSpPr>
          <p:cNvPr id="13" name="Text Placeholder 12">
            <a:extLst>
              <a:ext uri="{FF2B5EF4-FFF2-40B4-BE49-F238E27FC236}">
                <a16:creationId xmlns:a16="http://schemas.microsoft.com/office/drawing/2014/main" id="{25ADC2D1-C566-6544-B2C0-19C2C1D4F5AC}"/>
              </a:ext>
            </a:extLst>
          </p:cNvPr>
          <p:cNvSpPr>
            <a:spLocks noGrp="1"/>
          </p:cNvSpPr>
          <p:nvPr>
            <p:ph type="body" sz="quarter" idx="13"/>
          </p:nvPr>
        </p:nvSpPr>
        <p:spPr/>
        <p:txBody>
          <a:bodyPr/>
          <a:lstStyle/>
          <a:p>
            <a:r>
              <a:rPr lang="en-US" dirty="0"/>
              <a:t>Slide by Bohn</a:t>
            </a:r>
          </a:p>
        </p:txBody>
      </p:sp>
      <p:sp>
        <p:nvSpPr>
          <p:cNvPr id="16" name="TextBox 15">
            <a:extLst>
              <a:ext uri="{FF2B5EF4-FFF2-40B4-BE49-F238E27FC236}">
                <a16:creationId xmlns:a16="http://schemas.microsoft.com/office/drawing/2014/main" id="{63AD3F7E-FE72-1747-ACDD-30DF43D5686E}"/>
              </a:ext>
            </a:extLst>
          </p:cNvPr>
          <p:cNvSpPr txBox="1"/>
          <p:nvPr/>
        </p:nvSpPr>
        <p:spPr>
          <a:xfrm>
            <a:off x="4630644" y="5176837"/>
            <a:ext cx="1454244" cy="184666"/>
          </a:xfrm>
          <a:prstGeom prst="rect">
            <a:avLst/>
          </a:prstGeom>
          <a:noFill/>
        </p:spPr>
        <p:txBody>
          <a:bodyPr wrap="none" rtlCol="0">
            <a:spAutoFit/>
          </a:bodyPr>
          <a:lstStyle/>
          <a:p>
            <a:pPr algn="r"/>
            <a:r>
              <a:rPr lang="en-US" sz="600" dirty="0"/>
              <a:t>Screenshot of output from </a:t>
            </a:r>
            <a:r>
              <a:rPr lang="en-US" sz="600" dirty="0" err="1"/>
              <a:t>endian_test.c</a:t>
            </a:r>
            <a:endParaRPr lang="en-US" sz="600" dirty="0"/>
          </a:p>
        </p:txBody>
      </p:sp>
      <p:sp>
        <p:nvSpPr>
          <p:cNvPr id="17" name="TextBox 16">
            <a:extLst>
              <a:ext uri="{FF2B5EF4-FFF2-40B4-BE49-F238E27FC236}">
                <a16:creationId xmlns:a16="http://schemas.microsoft.com/office/drawing/2014/main" id="{536B0DE2-346E-E443-9A26-F181AE991DEB}"/>
              </a:ext>
            </a:extLst>
          </p:cNvPr>
          <p:cNvSpPr txBox="1"/>
          <p:nvPr/>
        </p:nvSpPr>
        <p:spPr>
          <a:xfrm>
            <a:off x="9916476" y="5064970"/>
            <a:ext cx="1519968" cy="184666"/>
          </a:xfrm>
          <a:prstGeom prst="rect">
            <a:avLst/>
          </a:prstGeom>
          <a:noFill/>
        </p:spPr>
        <p:txBody>
          <a:bodyPr wrap="none" rtlCol="0">
            <a:spAutoFit/>
          </a:bodyPr>
          <a:lstStyle/>
          <a:p>
            <a:pPr algn="r"/>
            <a:r>
              <a:rPr lang="en-US" sz="600" dirty="0"/>
              <a:t>Screenshot of output from </a:t>
            </a:r>
            <a:r>
              <a:rPr lang="en-US" sz="600" dirty="0" err="1"/>
              <a:t>EndianTest.java</a:t>
            </a:r>
            <a:endParaRPr lang="en-US" sz="600" dirty="0"/>
          </a:p>
        </p:txBody>
      </p:sp>
    </p:spTree>
    <p:extLst>
      <p:ext uri="{BB962C8B-B14F-4D97-AF65-F5344CB8AC3E}">
        <p14:creationId xmlns:p14="http://schemas.microsoft.com/office/powerpoint/2010/main" val="2015160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vertical)">
                                      <p:cBhvr>
                                        <p:cTn id="7" dur="500"/>
                                        <p:tgtEl>
                                          <p:spTgt spid="15"/>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randombar(vertical)">
                                      <p:cBhvr>
                                        <p:cTn id="10" dur="500"/>
                                        <p:tgtEl>
                                          <p:spTgt spid="17"/>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Effect transition="in" filter="randombar(vertical)">
                                      <p:cBhvr>
                                        <p:cTn id="13"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P spid="1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5E2BD-7A24-9944-AB0C-60C17823F500}"/>
              </a:ext>
            </a:extLst>
          </p:cNvPr>
          <p:cNvSpPr>
            <a:spLocks noGrp="1"/>
          </p:cNvSpPr>
          <p:nvPr>
            <p:ph type="title"/>
          </p:nvPr>
        </p:nvSpPr>
        <p:spPr/>
        <p:txBody>
          <a:bodyPr/>
          <a:lstStyle/>
          <a:p>
            <a:r>
              <a:rPr lang="en-US" dirty="0"/>
              <a:t>Multi-byte Values in Memory:</a:t>
            </a:r>
            <a:br>
              <a:rPr lang="en-US" dirty="0"/>
            </a:br>
            <a:r>
              <a:rPr lang="en-US" dirty="0"/>
              <a:t>Byte-Reversed Listings</a:t>
            </a:r>
          </a:p>
        </p:txBody>
      </p:sp>
      <p:sp>
        <p:nvSpPr>
          <p:cNvPr id="10" name="Content Placeholder 9">
            <a:extLst>
              <a:ext uri="{FF2B5EF4-FFF2-40B4-BE49-F238E27FC236}">
                <a16:creationId xmlns:a16="http://schemas.microsoft.com/office/drawing/2014/main" id="{6AA1458E-BA8E-1148-B798-C20BE0F29505}"/>
              </a:ext>
            </a:extLst>
          </p:cNvPr>
          <p:cNvSpPr>
            <a:spLocks noGrp="1"/>
          </p:cNvSpPr>
          <p:nvPr>
            <p:ph idx="1"/>
          </p:nvPr>
        </p:nvSpPr>
        <p:spPr>
          <a:xfrm>
            <a:off x="838200" y="1825625"/>
            <a:ext cx="10852052" cy="4351338"/>
          </a:xfrm>
        </p:spPr>
        <p:txBody>
          <a:bodyPr>
            <a:normAutofit/>
          </a:bodyPr>
          <a:lstStyle/>
          <a:p>
            <a:r>
              <a:rPr lang="en-US" dirty="0"/>
              <a:t>Disassembly</a:t>
            </a:r>
          </a:p>
          <a:p>
            <a:pPr lvl="1"/>
            <a:r>
              <a:rPr lang="en-US" dirty="0"/>
              <a:t>Reconstructs plain-text assembly code from binary object code</a:t>
            </a:r>
          </a:p>
          <a:p>
            <a:pPr lvl="1"/>
            <a:r>
              <a:rPr lang="en-US" dirty="0"/>
              <a:t>Example: </a:t>
            </a:r>
            <a:r>
              <a:rPr lang="en-US" dirty="0" err="1"/>
              <a:t>objdump</a:t>
            </a:r>
            <a:r>
              <a:rPr lang="en-US" dirty="0"/>
              <a:t> -d </a:t>
            </a:r>
            <a:r>
              <a:rPr lang="en-US" dirty="0" err="1"/>
              <a:t>endian_test</a:t>
            </a:r>
            <a:endParaRPr lang="en-US" dirty="0"/>
          </a:p>
          <a:p>
            <a:pPr>
              <a:tabLst>
                <a:tab pos="2454275" algn="l"/>
                <a:tab pos="6110288" algn="l"/>
              </a:tabLst>
            </a:pPr>
            <a:r>
              <a:rPr lang="en-US" dirty="0"/>
              <a:t>Snippet:</a:t>
            </a:r>
            <a:br>
              <a:rPr lang="en-US" dirty="0"/>
            </a:br>
            <a:r>
              <a:rPr lang="en-US" b="1" u="sng" dirty="0"/>
              <a:t>Address	Machine Code	Assembly Code</a:t>
            </a:r>
            <a:br>
              <a:rPr lang="en-US" dirty="0"/>
            </a:br>
            <a:r>
              <a:rPr lang="en-US" sz="2400" dirty="0">
                <a:latin typeface="Lucida Console" panose="020B0609040504020204" pitchFamily="49" charset="0"/>
              </a:rPr>
              <a:t>100000d8f:  89 d6               </a:t>
            </a:r>
            <a:r>
              <a:rPr lang="en-US" sz="2400" dirty="0" err="1">
                <a:latin typeface="Lucida Console" panose="020B0609040504020204" pitchFamily="49" charset="0"/>
              </a:rPr>
              <a:t>movl</a:t>
            </a:r>
            <a:r>
              <a:rPr lang="en-US" sz="2400" dirty="0">
                <a:latin typeface="Lucida Console" panose="020B0609040504020204" pitchFamily="49" charset="0"/>
              </a:rPr>
              <a:t>    %</a:t>
            </a:r>
            <a:r>
              <a:rPr lang="en-US" sz="2400" dirty="0" err="1">
                <a:latin typeface="Lucida Console" panose="020B0609040504020204" pitchFamily="49" charset="0"/>
              </a:rPr>
              <a:t>edx</a:t>
            </a:r>
            <a:r>
              <a:rPr lang="en-US" sz="2400" dirty="0">
                <a:latin typeface="Lucida Console" panose="020B0609040504020204" pitchFamily="49" charset="0"/>
              </a:rPr>
              <a:t>, %</a:t>
            </a:r>
            <a:r>
              <a:rPr lang="en-US" sz="2400" dirty="0" err="1">
                <a:latin typeface="Lucida Console" panose="020B0609040504020204" pitchFamily="49" charset="0"/>
              </a:rPr>
              <a:t>esi</a:t>
            </a:r>
            <a:br>
              <a:rPr lang="en-US" sz="2400" dirty="0">
                <a:latin typeface="Lucida Console" panose="020B0609040504020204" pitchFamily="49" charset="0"/>
              </a:rPr>
            </a:br>
            <a:r>
              <a:rPr lang="en-US" sz="2400" dirty="0">
                <a:latin typeface="Lucida Console" panose="020B0609040504020204" pitchFamily="49" charset="0"/>
              </a:rPr>
              <a:t>100000d91:  81 </a:t>
            </a:r>
            <a:r>
              <a:rPr lang="en-US" sz="2400" dirty="0" err="1">
                <a:latin typeface="Lucida Console" panose="020B0609040504020204" pitchFamily="49" charset="0"/>
              </a:rPr>
              <a:t>ee</a:t>
            </a:r>
            <a:r>
              <a:rPr lang="en-US" sz="2400" dirty="0">
                <a:latin typeface="Lucida Console" panose="020B0609040504020204" pitchFamily="49" charset="0"/>
              </a:rPr>
              <a:t> d2 04 00 00   </a:t>
            </a:r>
            <a:r>
              <a:rPr lang="en-US" sz="2400" dirty="0" err="1">
                <a:latin typeface="Lucida Console" panose="020B0609040504020204" pitchFamily="49" charset="0"/>
              </a:rPr>
              <a:t>subl</a:t>
            </a:r>
            <a:r>
              <a:rPr lang="en-US" sz="2400" dirty="0">
                <a:latin typeface="Lucida Console" panose="020B0609040504020204" pitchFamily="49" charset="0"/>
              </a:rPr>
              <a:t>    $1234, %</a:t>
            </a:r>
            <a:r>
              <a:rPr lang="en-US" sz="2400" dirty="0" err="1">
                <a:latin typeface="Lucida Console" panose="020B0609040504020204" pitchFamily="49" charset="0"/>
              </a:rPr>
              <a:t>esi</a:t>
            </a:r>
            <a:br>
              <a:rPr lang="en-US" sz="2400" dirty="0">
                <a:latin typeface="Lucida Console" panose="020B0609040504020204" pitchFamily="49" charset="0"/>
              </a:rPr>
            </a:br>
            <a:r>
              <a:rPr lang="en-US" sz="2400" dirty="0">
                <a:latin typeface="Lucida Console" panose="020B0609040504020204" pitchFamily="49" charset="0"/>
              </a:rPr>
              <a:t>100000d97:  89 45 </a:t>
            </a:r>
            <a:r>
              <a:rPr lang="en-US" sz="2400" dirty="0" err="1">
                <a:latin typeface="Lucida Console" panose="020B0609040504020204" pitchFamily="49" charset="0"/>
              </a:rPr>
              <a:t>bc</a:t>
            </a:r>
            <a:r>
              <a:rPr lang="en-US" sz="2400" dirty="0">
                <a:latin typeface="Lucida Console" panose="020B0609040504020204" pitchFamily="49" charset="0"/>
              </a:rPr>
              <a:t>            </a:t>
            </a:r>
            <a:r>
              <a:rPr lang="en-US" sz="2400" dirty="0" err="1">
                <a:latin typeface="Lucida Console" panose="020B0609040504020204" pitchFamily="49" charset="0"/>
              </a:rPr>
              <a:t>movl</a:t>
            </a:r>
            <a:r>
              <a:rPr lang="en-US" sz="2400" dirty="0">
                <a:latin typeface="Lucida Console" panose="020B0609040504020204" pitchFamily="49" charset="0"/>
              </a:rPr>
              <a:t>    %</a:t>
            </a:r>
            <a:r>
              <a:rPr lang="en-US" sz="2400" dirty="0" err="1">
                <a:latin typeface="Lucida Console" panose="020B0609040504020204" pitchFamily="49" charset="0"/>
              </a:rPr>
              <a:t>eax</a:t>
            </a:r>
            <a:r>
              <a:rPr lang="en-US" sz="2400" dirty="0">
                <a:latin typeface="Lucida Console" panose="020B0609040504020204" pitchFamily="49" charset="0"/>
              </a:rPr>
              <a:t>, -68(%</a:t>
            </a:r>
            <a:r>
              <a:rPr lang="en-US" sz="2400" dirty="0" err="1">
                <a:latin typeface="Lucida Console" panose="020B0609040504020204" pitchFamily="49" charset="0"/>
              </a:rPr>
              <a:t>rbp</a:t>
            </a:r>
            <a:r>
              <a:rPr lang="en-US" sz="2400" dirty="0">
                <a:latin typeface="Lucida Console" panose="020B0609040504020204" pitchFamily="49" charset="0"/>
              </a:rPr>
              <a:t>)</a:t>
            </a:r>
          </a:p>
          <a:p>
            <a:pPr>
              <a:tabLst>
                <a:tab pos="1136650" algn="l"/>
                <a:tab pos="4111625" algn="l"/>
              </a:tabLst>
            </a:pPr>
            <a:endParaRPr lang="en-US" dirty="0"/>
          </a:p>
          <a:p>
            <a:endParaRPr lang="en-US" dirty="0"/>
          </a:p>
        </p:txBody>
      </p:sp>
      <p:sp>
        <p:nvSpPr>
          <p:cNvPr id="7" name="Footer Placeholder 6">
            <a:extLst>
              <a:ext uri="{FF2B5EF4-FFF2-40B4-BE49-F238E27FC236}">
                <a16:creationId xmlns:a16="http://schemas.microsoft.com/office/drawing/2014/main" id="{093947E9-E411-2448-9C33-9A199E43B046}"/>
              </a:ext>
            </a:extLst>
          </p:cNvPr>
          <p:cNvSpPr>
            <a:spLocks noGrp="1"/>
          </p:cNvSpPr>
          <p:nvPr>
            <p:ph type="ftr" sz="quarter" idx="11"/>
          </p:nvPr>
        </p:nvSpPr>
        <p:spPr/>
        <p:txBody>
          <a:bodyPr/>
          <a:lstStyle/>
          <a:p>
            <a:r>
              <a:rPr lang="en-US"/>
              <a:t>Programming at the Hardware/Software Interface</a:t>
            </a:r>
            <a:endParaRPr lang="en-US" dirty="0"/>
          </a:p>
        </p:txBody>
      </p:sp>
      <p:sp>
        <p:nvSpPr>
          <p:cNvPr id="8" name="Slide Number Placeholder 7">
            <a:extLst>
              <a:ext uri="{FF2B5EF4-FFF2-40B4-BE49-F238E27FC236}">
                <a16:creationId xmlns:a16="http://schemas.microsoft.com/office/drawing/2014/main" id="{F62DD83C-6C26-4644-97B4-927F8B6BE3D9}"/>
              </a:ext>
            </a:extLst>
          </p:cNvPr>
          <p:cNvSpPr>
            <a:spLocks noGrp="1"/>
          </p:cNvSpPr>
          <p:nvPr>
            <p:ph type="sldNum" sz="quarter" idx="12"/>
          </p:nvPr>
        </p:nvSpPr>
        <p:spPr/>
        <p:txBody>
          <a:bodyPr/>
          <a:lstStyle/>
          <a:p>
            <a:fld id="{B30C84D9-7A41-4FEB-892B-80917372DB87}" type="slidenum">
              <a:rPr lang="en-US" smtClean="0"/>
              <a:t>23</a:t>
            </a:fld>
            <a:endParaRPr lang="en-US"/>
          </a:p>
        </p:txBody>
      </p:sp>
      <p:sp>
        <p:nvSpPr>
          <p:cNvPr id="11" name="Text Placeholder 10">
            <a:extLst>
              <a:ext uri="{FF2B5EF4-FFF2-40B4-BE49-F238E27FC236}">
                <a16:creationId xmlns:a16="http://schemas.microsoft.com/office/drawing/2014/main" id="{C193DC90-D14E-9248-AF73-B0A2D9D3E207}"/>
              </a:ext>
            </a:extLst>
          </p:cNvPr>
          <p:cNvSpPr>
            <a:spLocks noGrp="1"/>
          </p:cNvSpPr>
          <p:nvPr>
            <p:ph type="body" sz="quarter" idx="13"/>
          </p:nvPr>
        </p:nvSpPr>
        <p:spPr/>
        <p:txBody>
          <a:bodyPr/>
          <a:lstStyle/>
          <a:p>
            <a:r>
              <a:rPr lang="en-US" dirty="0"/>
              <a:t>Slide by Bohn</a:t>
            </a:r>
          </a:p>
        </p:txBody>
      </p:sp>
      <p:sp>
        <p:nvSpPr>
          <p:cNvPr id="12" name="TextBox 11">
            <a:extLst>
              <a:ext uri="{FF2B5EF4-FFF2-40B4-BE49-F238E27FC236}">
                <a16:creationId xmlns:a16="http://schemas.microsoft.com/office/drawing/2014/main" id="{06BE65ED-BC61-6C44-A5A1-488C6C28CEE9}"/>
              </a:ext>
            </a:extLst>
          </p:cNvPr>
          <p:cNvSpPr txBox="1"/>
          <p:nvPr/>
        </p:nvSpPr>
        <p:spPr>
          <a:xfrm>
            <a:off x="6414867" y="4979964"/>
            <a:ext cx="4171655" cy="461665"/>
          </a:xfrm>
          <a:prstGeom prst="rect">
            <a:avLst/>
          </a:prstGeom>
          <a:noFill/>
        </p:spPr>
        <p:txBody>
          <a:bodyPr wrap="none" rtlCol="0">
            <a:spAutoFit/>
          </a:bodyPr>
          <a:lstStyle/>
          <a:p>
            <a:pPr>
              <a:tabLst>
                <a:tab pos="2055813" algn="l"/>
              </a:tabLst>
            </a:pPr>
            <a:r>
              <a:rPr lang="en-US" sz="2400" dirty="0"/>
              <a:t>Value	1234</a:t>
            </a:r>
            <a:r>
              <a:rPr lang="en-US" sz="2400" baseline="-25000" dirty="0"/>
              <a:t>10</a:t>
            </a:r>
            <a:r>
              <a:rPr lang="en-US" sz="2400" dirty="0"/>
              <a:t> = 0x4D2</a:t>
            </a:r>
          </a:p>
        </p:txBody>
      </p:sp>
      <p:sp>
        <p:nvSpPr>
          <p:cNvPr id="13" name="TextBox 12">
            <a:extLst>
              <a:ext uri="{FF2B5EF4-FFF2-40B4-BE49-F238E27FC236}">
                <a16:creationId xmlns:a16="http://schemas.microsoft.com/office/drawing/2014/main" id="{353DCDEC-82AF-B045-941D-E3BADDF2520E}"/>
              </a:ext>
            </a:extLst>
          </p:cNvPr>
          <p:cNvSpPr txBox="1"/>
          <p:nvPr/>
        </p:nvSpPr>
        <p:spPr>
          <a:xfrm>
            <a:off x="6414867" y="5345733"/>
            <a:ext cx="5183150" cy="461665"/>
          </a:xfrm>
          <a:prstGeom prst="rect">
            <a:avLst/>
          </a:prstGeom>
          <a:noFill/>
        </p:spPr>
        <p:txBody>
          <a:bodyPr wrap="none" rtlCol="0">
            <a:spAutoFit/>
          </a:bodyPr>
          <a:lstStyle/>
          <a:p>
            <a:pPr>
              <a:tabLst>
                <a:tab pos="2055813" algn="l"/>
              </a:tabLst>
            </a:pPr>
            <a:r>
              <a:rPr lang="en-US" sz="2400" dirty="0"/>
              <a:t>Pad to 4 bytes	0x4D2 = 0x 00 00 04 D2</a:t>
            </a:r>
          </a:p>
        </p:txBody>
      </p:sp>
      <p:sp>
        <p:nvSpPr>
          <p:cNvPr id="14" name="TextBox 13">
            <a:extLst>
              <a:ext uri="{FF2B5EF4-FFF2-40B4-BE49-F238E27FC236}">
                <a16:creationId xmlns:a16="http://schemas.microsoft.com/office/drawing/2014/main" id="{43E10C6C-C435-914F-B69F-262E4EC07D30}"/>
              </a:ext>
            </a:extLst>
          </p:cNvPr>
          <p:cNvSpPr txBox="1"/>
          <p:nvPr/>
        </p:nvSpPr>
        <p:spPr>
          <a:xfrm>
            <a:off x="6414867" y="6112121"/>
            <a:ext cx="5384038" cy="461665"/>
          </a:xfrm>
          <a:prstGeom prst="rect">
            <a:avLst/>
          </a:prstGeom>
          <a:noFill/>
        </p:spPr>
        <p:txBody>
          <a:bodyPr wrap="none" rtlCol="0">
            <a:spAutoFit/>
          </a:bodyPr>
          <a:lstStyle/>
          <a:p>
            <a:pPr>
              <a:tabLst>
                <a:tab pos="2055813" algn="l"/>
              </a:tabLst>
            </a:pPr>
            <a:r>
              <a:rPr lang="en-US" sz="2400" dirty="0"/>
              <a:t>Appears reversed due to little-endianness</a:t>
            </a:r>
          </a:p>
        </p:txBody>
      </p:sp>
      <p:cxnSp>
        <p:nvCxnSpPr>
          <p:cNvPr id="16" name="Straight Arrow Connector 15">
            <a:extLst>
              <a:ext uri="{FF2B5EF4-FFF2-40B4-BE49-F238E27FC236}">
                <a16:creationId xmlns:a16="http://schemas.microsoft.com/office/drawing/2014/main" id="{988B25F5-2E0D-024A-B780-C06119DB067A}"/>
              </a:ext>
            </a:extLst>
          </p:cNvPr>
          <p:cNvCxnSpPr/>
          <p:nvPr/>
        </p:nvCxnSpPr>
        <p:spPr>
          <a:xfrm flipH="1">
            <a:off x="9010357" y="4564966"/>
            <a:ext cx="140677" cy="53457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Freeform 21">
            <a:extLst>
              <a:ext uri="{FF2B5EF4-FFF2-40B4-BE49-F238E27FC236}">
                <a16:creationId xmlns:a16="http://schemas.microsoft.com/office/drawing/2014/main" id="{A8686548-2624-424F-B658-54F450FA8D02}"/>
              </a:ext>
            </a:extLst>
          </p:cNvPr>
          <p:cNvSpPr/>
          <p:nvPr/>
        </p:nvSpPr>
        <p:spPr>
          <a:xfrm>
            <a:off x="5801427" y="4599841"/>
            <a:ext cx="4324234" cy="1293060"/>
          </a:xfrm>
          <a:custGeom>
            <a:avLst/>
            <a:gdLst>
              <a:gd name="connsiteX0" fmla="*/ 4285437 w 4285437"/>
              <a:gd name="connsiteY0" fmla="*/ 1111347 h 1291228"/>
              <a:gd name="connsiteX1" fmla="*/ 2097911 w 4285437"/>
              <a:gd name="connsiteY1" fmla="*/ 1280160 h 1291228"/>
              <a:gd name="connsiteX2" fmla="*/ 107333 w 4285437"/>
              <a:gd name="connsiteY2" fmla="*/ 1132449 h 1291228"/>
              <a:gd name="connsiteX3" fmla="*/ 444957 w 4285437"/>
              <a:gd name="connsiteY3" fmla="*/ 0 h 1291228"/>
              <a:gd name="connsiteX0" fmla="*/ 4285437 w 4285437"/>
              <a:gd name="connsiteY0" fmla="*/ 1111347 h 1293060"/>
              <a:gd name="connsiteX1" fmla="*/ 4024857 w 4285437"/>
              <a:gd name="connsiteY1" fmla="*/ 1266387 h 1293060"/>
              <a:gd name="connsiteX2" fmla="*/ 2097911 w 4285437"/>
              <a:gd name="connsiteY2" fmla="*/ 1280160 h 1293060"/>
              <a:gd name="connsiteX3" fmla="*/ 107333 w 4285437"/>
              <a:gd name="connsiteY3" fmla="*/ 1132449 h 1293060"/>
              <a:gd name="connsiteX4" fmla="*/ 444957 w 4285437"/>
              <a:gd name="connsiteY4" fmla="*/ 0 h 1293060"/>
              <a:gd name="connsiteX0" fmla="*/ 4285437 w 4297585"/>
              <a:gd name="connsiteY0" fmla="*/ 1111347 h 1293060"/>
              <a:gd name="connsiteX1" fmla="*/ 4024857 w 4297585"/>
              <a:gd name="connsiteY1" fmla="*/ 1266387 h 1293060"/>
              <a:gd name="connsiteX2" fmla="*/ 2097911 w 4297585"/>
              <a:gd name="connsiteY2" fmla="*/ 1280160 h 1293060"/>
              <a:gd name="connsiteX3" fmla="*/ 107333 w 4297585"/>
              <a:gd name="connsiteY3" fmla="*/ 1132449 h 1293060"/>
              <a:gd name="connsiteX4" fmla="*/ 444957 w 4297585"/>
              <a:gd name="connsiteY4" fmla="*/ 0 h 1293060"/>
              <a:gd name="connsiteX0" fmla="*/ 4320607 w 4324234"/>
              <a:gd name="connsiteY0" fmla="*/ 1083212 h 1293060"/>
              <a:gd name="connsiteX1" fmla="*/ 4024857 w 4324234"/>
              <a:gd name="connsiteY1" fmla="*/ 1266387 h 1293060"/>
              <a:gd name="connsiteX2" fmla="*/ 2097911 w 4324234"/>
              <a:gd name="connsiteY2" fmla="*/ 1280160 h 1293060"/>
              <a:gd name="connsiteX3" fmla="*/ 107333 w 4324234"/>
              <a:gd name="connsiteY3" fmla="*/ 1132449 h 1293060"/>
              <a:gd name="connsiteX4" fmla="*/ 444957 w 4324234"/>
              <a:gd name="connsiteY4" fmla="*/ 0 h 1293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4234" h="1293060">
                <a:moveTo>
                  <a:pt x="4320607" y="1083212"/>
                </a:moveTo>
                <a:cubicBezTo>
                  <a:pt x="4317036" y="1284898"/>
                  <a:pt x="4389445" y="1238252"/>
                  <a:pt x="4024857" y="1266387"/>
                </a:cubicBezTo>
                <a:cubicBezTo>
                  <a:pt x="3660269" y="1294522"/>
                  <a:pt x="2750832" y="1302483"/>
                  <a:pt x="2097911" y="1280160"/>
                </a:cubicBezTo>
                <a:cubicBezTo>
                  <a:pt x="1444990" y="1257837"/>
                  <a:pt x="382825" y="1345809"/>
                  <a:pt x="107333" y="1132449"/>
                </a:cubicBezTo>
                <a:cubicBezTo>
                  <a:pt x="-168159" y="919089"/>
                  <a:pt x="138399" y="459544"/>
                  <a:pt x="444957" y="0"/>
                </a:cubicBezTo>
              </a:path>
            </a:pathLst>
          </a:cu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Freeform 22">
            <a:extLst>
              <a:ext uri="{FF2B5EF4-FFF2-40B4-BE49-F238E27FC236}">
                <a16:creationId xmlns:a16="http://schemas.microsoft.com/office/drawing/2014/main" id="{52B0B8F1-8404-C040-A9EF-DED93F0F1325}"/>
              </a:ext>
            </a:extLst>
          </p:cNvPr>
          <p:cNvSpPr/>
          <p:nvPr/>
        </p:nvSpPr>
        <p:spPr>
          <a:xfrm>
            <a:off x="5442598" y="4572593"/>
            <a:ext cx="5039256" cy="1420411"/>
          </a:xfrm>
          <a:custGeom>
            <a:avLst/>
            <a:gdLst>
              <a:gd name="connsiteX0" fmla="*/ 4285437 w 4285437"/>
              <a:gd name="connsiteY0" fmla="*/ 1111347 h 1291228"/>
              <a:gd name="connsiteX1" fmla="*/ 2097911 w 4285437"/>
              <a:gd name="connsiteY1" fmla="*/ 1280160 h 1291228"/>
              <a:gd name="connsiteX2" fmla="*/ 107333 w 4285437"/>
              <a:gd name="connsiteY2" fmla="*/ 1132449 h 1291228"/>
              <a:gd name="connsiteX3" fmla="*/ 444957 w 4285437"/>
              <a:gd name="connsiteY3" fmla="*/ 0 h 1291228"/>
              <a:gd name="connsiteX0" fmla="*/ 4285437 w 4285437"/>
              <a:gd name="connsiteY0" fmla="*/ 1111347 h 1293060"/>
              <a:gd name="connsiteX1" fmla="*/ 4024857 w 4285437"/>
              <a:gd name="connsiteY1" fmla="*/ 1266387 h 1293060"/>
              <a:gd name="connsiteX2" fmla="*/ 2097911 w 4285437"/>
              <a:gd name="connsiteY2" fmla="*/ 1280160 h 1293060"/>
              <a:gd name="connsiteX3" fmla="*/ 107333 w 4285437"/>
              <a:gd name="connsiteY3" fmla="*/ 1132449 h 1293060"/>
              <a:gd name="connsiteX4" fmla="*/ 444957 w 4285437"/>
              <a:gd name="connsiteY4" fmla="*/ 0 h 1293060"/>
              <a:gd name="connsiteX0" fmla="*/ 4285437 w 4297585"/>
              <a:gd name="connsiteY0" fmla="*/ 1111347 h 1293060"/>
              <a:gd name="connsiteX1" fmla="*/ 4024857 w 4297585"/>
              <a:gd name="connsiteY1" fmla="*/ 1266387 h 1293060"/>
              <a:gd name="connsiteX2" fmla="*/ 2097911 w 4297585"/>
              <a:gd name="connsiteY2" fmla="*/ 1280160 h 1293060"/>
              <a:gd name="connsiteX3" fmla="*/ 107333 w 4297585"/>
              <a:gd name="connsiteY3" fmla="*/ 1132449 h 1293060"/>
              <a:gd name="connsiteX4" fmla="*/ 444957 w 4297585"/>
              <a:gd name="connsiteY4" fmla="*/ 0 h 1293060"/>
              <a:gd name="connsiteX0" fmla="*/ 4397979 w 4397979"/>
              <a:gd name="connsiteY0" fmla="*/ 984738 h 1293060"/>
              <a:gd name="connsiteX1" fmla="*/ 4024857 w 4397979"/>
              <a:gd name="connsiteY1" fmla="*/ 1266387 h 1293060"/>
              <a:gd name="connsiteX2" fmla="*/ 2097911 w 4397979"/>
              <a:gd name="connsiteY2" fmla="*/ 1280160 h 1293060"/>
              <a:gd name="connsiteX3" fmla="*/ 107333 w 4397979"/>
              <a:gd name="connsiteY3" fmla="*/ 1132449 h 1293060"/>
              <a:gd name="connsiteX4" fmla="*/ 444957 w 4397979"/>
              <a:gd name="connsiteY4" fmla="*/ 0 h 1293060"/>
              <a:gd name="connsiteX0" fmla="*/ 4846515 w 4846515"/>
              <a:gd name="connsiteY0" fmla="*/ 984738 h 1293802"/>
              <a:gd name="connsiteX1" fmla="*/ 4473393 w 4846515"/>
              <a:gd name="connsiteY1" fmla="*/ 1266387 h 1293802"/>
              <a:gd name="connsiteX2" fmla="*/ 2546447 w 4846515"/>
              <a:gd name="connsiteY2" fmla="*/ 1280160 h 1293802"/>
              <a:gd name="connsiteX3" fmla="*/ 56466 w 4846515"/>
              <a:gd name="connsiteY3" fmla="*/ 1160585 h 1293802"/>
              <a:gd name="connsiteX4" fmla="*/ 893493 w 4846515"/>
              <a:gd name="connsiteY4" fmla="*/ 0 h 1293802"/>
              <a:gd name="connsiteX0" fmla="*/ 4940782 w 4940782"/>
              <a:gd name="connsiteY0" fmla="*/ 1111347 h 1420411"/>
              <a:gd name="connsiteX1" fmla="*/ 4567660 w 4940782"/>
              <a:gd name="connsiteY1" fmla="*/ 1392996 h 1420411"/>
              <a:gd name="connsiteX2" fmla="*/ 2640714 w 4940782"/>
              <a:gd name="connsiteY2" fmla="*/ 1406769 h 1420411"/>
              <a:gd name="connsiteX3" fmla="*/ 150733 w 4940782"/>
              <a:gd name="connsiteY3" fmla="*/ 1287194 h 1420411"/>
              <a:gd name="connsiteX4" fmla="*/ 312511 w 4940782"/>
              <a:gd name="connsiteY4" fmla="*/ 0 h 1420411"/>
              <a:gd name="connsiteX0" fmla="*/ 5039256 w 5039256"/>
              <a:gd name="connsiteY0" fmla="*/ 1104314 h 1420411"/>
              <a:gd name="connsiteX1" fmla="*/ 4567660 w 5039256"/>
              <a:gd name="connsiteY1" fmla="*/ 1392996 h 1420411"/>
              <a:gd name="connsiteX2" fmla="*/ 2640714 w 5039256"/>
              <a:gd name="connsiteY2" fmla="*/ 1406769 h 1420411"/>
              <a:gd name="connsiteX3" fmla="*/ 150733 w 5039256"/>
              <a:gd name="connsiteY3" fmla="*/ 1287194 h 1420411"/>
              <a:gd name="connsiteX4" fmla="*/ 312511 w 5039256"/>
              <a:gd name="connsiteY4" fmla="*/ 0 h 14204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9256" h="1420411">
                <a:moveTo>
                  <a:pt x="5039256" y="1104314"/>
                </a:moveTo>
                <a:cubicBezTo>
                  <a:pt x="5035685" y="1306000"/>
                  <a:pt x="4932248" y="1364861"/>
                  <a:pt x="4567660" y="1392996"/>
                </a:cubicBezTo>
                <a:cubicBezTo>
                  <a:pt x="4203072" y="1421131"/>
                  <a:pt x="3376868" y="1424403"/>
                  <a:pt x="2640714" y="1406769"/>
                </a:cubicBezTo>
                <a:cubicBezTo>
                  <a:pt x="1904560" y="1389135"/>
                  <a:pt x="426225" y="1500554"/>
                  <a:pt x="150733" y="1287194"/>
                </a:cubicBezTo>
                <a:cubicBezTo>
                  <a:pt x="-124759" y="1073834"/>
                  <a:pt x="5953" y="459544"/>
                  <a:pt x="312511" y="0"/>
                </a:cubicBezTo>
              </a:path>
            </a:pathLst>
          </a:cu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Freeform 23">
            <a:extLst>
              <a:ext uri="{FF2B5EF4-FFF2-40B4-BE49-F238E27FC236}">
                <a16:creationId xmlns:a16="http://schemas.microsoft.com/office/drawing/2014/main" id="{3E2AA879-B0AB-5D49-AFC1-4D23B18FA660}"/>
              </a:ext>
            </a:extLst>
          </p:cNvPr>
          <p:cNvSpPr/>
          <p:nvPr/>
        </p:nvSpPr>
        <p:spPr>
          <a:xfrm>
            <a:off x="4851955" y="4552277"/>
            <a:ext cx="5983777" cy="1545203"/>
          </a:xfrm>
          <a:custGeom>
            <a:avLst/>
            <a:gdLst>
              <a:gd name="connsiteX0" fmla="*/ 4285437 w 4285437"/>
              <a:gd name="connsiteY0" fmla="*/ 1111347 h 1291228"/>
              <a:gd name="connsiteX1" fmla="*/ 2097911 w 4285437"/>
              <a:gd name="connsiteY1" fmla="*/ 1280160 h 1291228"/>
              <a:gd name="connsiteX2" fmla="*/ 107333 w 4285437"/>
              <a:gd name="connsiteY2" fmla="*/ 1132449 h 1291228"/>
              <a:gd name="connsiteX3" fmla="*/ 444957 w 4285437"/>
              <a:gd name="connsiteY3" fmla="*/ 0 h 1291228"/>
              <a:gd name="connsiteX0" fmla="*/ 4285437 w 4285437"/>
              <a:gd name="connsiteY0" fmla="*/ 1111347 h 1293060"/>
              <a:gd name="connsiteX1" fmla="*/ 4024857 w 4285437"/>
              <a:gd name="connsiteY1" fmla="*/ 1266387 h 1293060"/>
              <a:gd name="connsiteX2" fmla="*/ 2097911 w 4285437"/>
              <a:gd name="connsiteY2" fmla="*/ 1280160 h 1293060"/>
              <a:gd name="connsiteX3" fmla="*/ 107333 w 4285437"/>
              <a:gd name="connsiteY3" fmla="*/ 1132449 h 1293060"/>
              <a:gd name="connsiteX4" fmla="*/ 444957 w 4285437"/>
              <a:gd name="connsiteY4" fmla="*/ 0 h 1293060"/>
              <a:gd name="connsiteX0" fmla="*/ 4285437 w 4297585"/>
              <a:gd name="connsiteY0" fmla="*/ 1111347 h 1293060"/>
              <a:gd name="connsiteX1" fmla="*/ 4024857 w 4297585"/>
              <a:gd name="connsiteY1" fmla="*/ 1266387 h 1293060"/>
              <a:gd name="connsiteX2" fmla="*/ 2097911 w 4297585"/>
              <a:gd name="connsiteY2" fmla="*/ 1280160 h 1293060"/>
              <a:gd name="connsiteX3" fmla="*/ 107333 w 4297585"/>
              <a:gd name="connsiteY3" fmla="*/ 1132449 h 1293060"/>
              <a:gd name="connsiteX4" fmla="*/ 444957 w 4297585"/>
              <a:gd name="connsiteY4" fmla="*/ 0 h 1293060"/>
              <a:gd name="connsiteX0" fmla="*/ 4320607 w 4324234"/>
              <a:gd name="connsiteY0" fmla="*/ 1083212 h 1293060"/>
              <a:gd name="connsiteX1" fmla="*/ 4024857 w 4324234"/>
              <a:gd name="connsiteY1" fmla="*/ 1266387 h 1293060"/>
              <a:gd name="connsiteX2" fmla="*/ 2097911 w 4324234"/>
              <a:gd name="connsiteY2" fmla="*/ 1280160 h 1293060"/>
              <a:gd name="connsiteX3" fmla="*/ 107333 w 4324234"/>
              <a:gd name="connsiteY3" fmla="*/ 1132449 h 1293060"/>
              <a:gd name="connsiteX4" fmla="*/ 444957 w 4324234"/>
              <a:gd name="connsiteY4" fmla="*/ 0 h 1293060"/>
              <a:gd name="connsiteX0" fmla="*/ 4341708 w 4342388"/>
              <a:gd name="connsiteY0" fmla="*/ 907365 h 1293060"/>
              <a:gd name="connsiteX1" fmla="*/ 4024857 w 4342388"/>
              <a:gd name="connsiteY1" fmla="*/ 1266387 h 1293060"/>
              <a:gd name="connsiteX2" fmla="*/ 2097911 w 4342388"/>
              <a:gd name="connsiteY2" fmla="*/ 1280160 h 1293060"/>
              <a:gd name="connsiteX3" fmla="*/ 107333 w 4342388"/>
              <a:gd name="connsiteY3" fmla="*/ 1132449 h 1293060"/>
              <a:gd name="connsiteX4" fmla="*/ 444957 w 4342388"/>
              <a:gd name="connsiteY4" fmla="*/ 0 h 1293060"/>
              <a:gd name="connsiteX0" fmla="*/ 5872113 w 5872793"/>
              <a:gd name="connsiteY0" fmla="*/ 907365 h 1306053"/>
              <a:gd name="connsiteX1" fmla="*/ 5555262 w 5872793"/>
              <a:gd name="connsiteY1" fmla="*/ 1266387 h 1306053"/>
              <a:gd name="connsiteX2" fmla="*/ 3628316 w 5872793"/>
              <a:gd name="connsiteY2" fmla="*/ 1280160 h 1306053"/>
              <a:gd name="connsiteX3" fmla="*/ 26988 w 5872793"/>
              <a:gd name="connsiteY3" fmla="*/ 1181686 h 1306053"/>
              <a:gd name="connsiteX4" fmla="*/ 1975362 w 5872793"/>
              <a:gd name="connsiteY4" fmla="*/ 0 h 1306053"/>
              <a:gd name="connsiteX0" fmla="*/ 5983097 w 5983777"/>
              <a:gd name="connsiteY0" fmla="*/ 1146515 h 1545203"/>
              <a:gd name="connsiteX1" fmla="*/ 5666246 w 5983777"/>
              <a:gd name="connsiteY1" fmla="*/ 1505537 h 1545203"/>
              <a:gd name="connsiteX2" fmla="*/ 3739300 w 5983777"/>
              <a:gd name="connsiteY2" fmla="*/ 1519310 h 1545203"/>
              <a:gd name="connsiteX3" fmla="*/ 137972 w 5983777"/>
              <a:gd name="connsiteY3" fmla="*/ 1420836 h 1545203"/>
              <a:gd name="connsiteX4" fmla="*/ 341952 w 5983777"/>
              <a:gd name="connsiteY4" fmla="*/ 0 h 1545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3777" h="1545203">
                <a:moveTo>
                  <a:pt x="5983097" y="1146515"/>
                </a:moveTo>
                <a:cubicBezTo>
                  <a:pt x="5979526" y="1348201"/>
                  <a:pt x="6030834" y="1477402"/>
                  <a:pt x="5666246" y="1505537"/>
                </a:cubicBezTo>
                <a:cubicBezTo>
                  <a:pt x="5301658" y="1533672"/>
                  <a:pt x="4660679" y="1533427"/>
                  <a:pt x="3739300" y="1519310"/>
                </a:cubicBezTo>
                <a:cubicBezTo>
                  <a:pt x="2817921" y="1505193"/>
                  <a:pt x="413464" y="1634196"/>
                  <a:pt x="137972" y="1420836"/>
                </a:cubicBezTo>
                <a:cubicBezTo>
                  <a:pt x="-137520" y="1207476"/>
                  <a:pt x="35394" y="459544"/>
                  <a:pt x="341952" y="0"/>
                </a:cubicBezTo>
              </a:path>
            </a:pathLst>
          </a:cu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Freeform 24">
            <a:extLst>
              <a:ext uri="{FF2B5EF4-FFF2-40B4-BE49-F238E27FC236}">
                <a16:creationId xmlns:a16="http://schemas.microsoft.com/office/drawing/2014/main" id="{69F84AF1-A33A-8049-82F8-51CB6324652A}"/>
              </a:ext>
            </a:extLst>
          </p:cNvPr>
          <p:cNvSpPr/>
          <p:nvPr/>
        </p:nvSpPr>
        <p:spPr>
          <a:xfrm>
            <a:off x="4406572" y="4574265"/>
            <a:ext cx="6809403" cy="1635999"/>
          </a:xfrm>
          <a:custGeom>
            <a:avLst/>
            <a:gdLst>
              <a:gd name="connsiteX0" fmla="*/ 4285437 w 4285437"/>
              <a:gd name="connsiteY0" fmla="*/ 1111347 h 1291228"/>
              <a:gd name="connsiteX1" fmla="*/ 2097911 w 4285437"/>
              <a:gd name="connsiteY1" fmla="*/ 1280160 h 1291228"/>
              <a:gd name="connsiteX2" fmla="*/ 107333 w 4285437"/>
              <a:gd name="connsiteY2" fmla="*/ 1132449 h 1291228"/>
              <a:gd name="connsiteX3" fmla="*/ 444957 w 4285437"/>
              <a:gd name="connsiteY3" fmla="*/ 0 h 1291228"/>
              <a:gd name="connsiteX0" fmla="*/ 4285437 w 4285437"/>
              <a:gd name="connsiteY0" fmla="*/ 1111347 h 1293060"/>
              <a:gd name="connsiteX1" fmla="*/ 4024857 w 4285437"/>
              <a:gd name="connsiteY1" fmla="*/ 1266387 h 1293060"/>
              <a:gd name="connsiteX2" fmla="*/ 2097911 w 4285437"/>
              <a:gd name="connsiteY2" fmla="*/ 1280160 h 1293060"/>
              <a:gd name="connsiteX3" fmla="*/ 107333 w 4285437"/>
              <a:gd name="connsiteY3" fmla="*/ 1132449 h 1293060"/>
              <a:gd name="connsiteX4" fmla="*/ 444957 w 4285437"/>
              <a:gd name="connsiteY4" fmla="*/ 0 h 1293060"/>
              <a:gd name="connsiteX0" fmla="*/ 4285437 w 4297585"/>
              <a:gd name="connsiteY0" fmla="*/ 1111347 h 1293060"/>
              <a:gd name="connsiteX1" fmla="*/ 4024857 w 4297585"/>
              <a:gd name="connsiteY1" fmla="*/ 1266387 h 1293060"/>
              <a:gd name="connsiteX2" fmla="*/ 2097911 w 4297585"/>
              <a:gd name="connsiteY2" fmla="*/ 1280160 h 1293060"/>
              <a:gd name="connsiteX3" fmla="*/ 107333 w 4297585"/>
              <a:gd name="connsiteY3" fmla="*/ 1132449 h 1293060"/>
              <a:gd name="connsiteX4" fmla="*/ 444957 w 4297585"/>
              <a:gd name="connsiteY4" fmla="*/ 0 h 1293060"/>
              <a:gd name="connsiteX0" fmla="*/ 4397979 w 4397979"/>
              <a:gd name="connsiteY0" fmla="*/ 984738 h 1293060"/>
              <a:gd name="connsiteX1" fmla="*/ 4024857 w 4397979"/>
              <a:gd name="connsiteY1" fmla="*/ 1266387 h 1293060"/>
              <a:gd name="connsiteX2" fmla="*/ 2097911 w 4397979"/>
              <a:gd name="connsiteY2" fmla="*/ 1280160 h 1293060"/>
              <a:gd name="connsiteX3" fmla="*/ 107333 w 4397979"/>
              <a:gd name="connsiteY3" fmla="*/ 1132449 h 1293060"/>
              <a:gd name="connsiteX4" fmla="*/ 444957 w 4397979"/>
              <a:gd name="connsiteY4" fmla="*/ 0 h 1293060"/>
              <a:gd name="connsiteX0" fmla="*/ 4846515 w 4846515"/>
              <a:gd name="connsiteY0" fmla="*/ 984738 h 1293802"/>
              <a:gd name="connsiteX1" fmla="*/ 4473393 w 4846515"/>
              <a:gd name="connsiteY1" fmla="*/ 1266387 h 1293802"/>
              <a:gd name="connsiteX2" fmla="*/ 2546447 w 4846515"/>
              <a:gd name="connsiteY2" fmla="*/ 1280160 h 1293802"/>
              <a:gd name="connsiteX3" fmla="*/ 56466 w 4846515"/>
              <a:gd name="connsiteY3" fmla="*/ 1160585 h 1293802"/>
              <a:gd name="connsiteX4" fmla="*/ 893493 w 4846515"/>
              <a:gd name="connsiteY4" fmla="*/ 0 h 1293802"/>
              <a:gd name="connsiteX0" fmla="*/ 4940782 w 4940782"/>
              <a:gd name="connsiteY0" fmla="*/ 1111347 h 1420411"/>
              <a:gd name="connsiteX1" fmla="*/ 4567660 w 4940782"/>
              <a:gd name="connsiteY1" fmla="*/ 1392996 h 1420411"/>
              <a:gd name="connsiteX2" fmla="*/ 2640714 w 4940782"/>
              <a:gd name="connsiteY2" fmla="*/ 1406769 h 1420411"/>
              <a:gd name="connsiteX3" fmla="*/ 150733 w 4940782"/>
              <a:gd name="connsiteY3" fmla="*/ 1287194 h 1420411"/>
              <a:gd name="connsiteX4" fmla="*/ 312511 w 4940782"/>
              <a:gd name="connsiteY4" fmla="*/ 0 h 1420411"/>
              <a:gd name="connsiteX0" fmla="*/ 5039256 w 5039256"/>
              <a:gd name="connsiteY0" fmla="*/ 1104314 h 1420411"/>
              <a:gd name="connsiteX1" fmla="*/ 4567660 w 5039256"/>
              <a:gd name="connsiteY1" fmla="*/ 1392996 h 1420411"/>
              <a:gd name="connsiteX2" fmla="*/ 2640714 w 5039256"/>
              <a:gd name="connsiteY2" fmla="*/ 1406769 h 1420411"/>
              <a:gd name="connsiteX3" fmla="*/ 150733 w 5039256"/>
              <a:gd name="connsiteY3" fmla="*/ 1287194 h 1420411"/>
              <a:gd name="connsiteX4" fmla="*/ 312511 w 5039256"/>
              <a:gd name="connsiteY4" fmla="*/ 0 h 1420411"/>
              <a:gd name="connsiteX0" fmla="*/ 5081459 w 5081459"/>
              <a:gd name="connsiteY0" fmla="*/ 893299 h 1420411"/>
              <a:gd name="connsiteX1" fmla="*/ 4567660 w 5081459"/>
              <a:gd name="connsiteY1" fmla="*/ 1392996 h 1420411"/>
              <a:gd name="connsiteX2" fmla="*/ 2640714 w 5081459"/>
              <a:gd name="connsiteY2" fmla="*/ 1406769 h 1420411"/>
              <a:gd name="connsiteX3" fmla="*/ 150733 w 5081459"/>
              <a:gd name="connsiteY3" fmla="*/ 1287194 h 1420411"/>
              <a:gd name="connsiteX4" fmla="*/ 312511 w 5081459"/>
              <a:gd name="connsiteY4" fmla="*/ 0 h 1420411"/>
              <a:gd name="connsiteX0" fmla="*/ 6584763 w 6584763"/>
              <a:gd name="connsiteY0" fmla="*/ 893299 h 1446085"/>
              <a:gd name="connsiteX1" fmla="*/ 6070964 w 6584763"/>
              <a:gd name="connsiteY1" fmla="*/ 1392996 h 1446085"/>
              <a:gd name="connsiteX2" fmla="*/ 4144018 w 6584763"/>
              <a:gd name="connsiteY2" fmla="*/ 1406769 h 1446085"/>
              <a:gd name="connsiteX3" fmla="*/ 29219 w 6584763"/>
              <a:gd name="connsiteY3" fmla="*/ 1329397 h 1446085"/>
              <a:gd name="connsiteX4" fmla="*/ 1815815 w 6584763"/>
              <a:gd name="connsiteY4" fmla="*/ 0 h 1446085"/>
              <a:gd name="connsiteX0" fmla="*/ 6809403 w 6809403"/>
              <a:gd name="connsiteY0" fmla="*/ 1083213 h 1635999"/>
              <a:gd name="connsiteX1" fmla="*/ 6295604 w 6809403"/>
              <a:gd name="connsiteY1" fmla="*/ 1582910 h 1635999"/>
              <a:gd name="connsiteX2" fmla="*/ 4368658 w 6809403"/>
              <a:gd name="connsiteY2" fmla="*/ 1596683 h 1635999"/>
              <a:gd name="connsiteX3" fmla="*/ 253859 w 6809403"/>
              <a:gd name="connsiteY3" fmla="*/ 1519311 h 1635999"/>
              <a:gd name="connsiteX4" fmla="*/ 190554 w 6809403"/>
              <a:gd name="connsiteY4" fmla="*/ 0 h 1635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9403" h="1635999">
                <a:moveTo>
                  <a:pt x="6809403" y="1083213"/>
                </a:moveTo>
                <a:cubicBezTo>
                  <a:pt x="6805832" y="1284899"/>
                  <a:pt x="6660192" y="1554775"/>
                  <a:pt x="6295604" y="1582910"/>
                </a:cubicBezTo>
                <a:cubicBezTo>
                  <a:pt x="5931016" y="1611045"/>
                  <a:pt x="5375615" y="1607283"/>
                  <a:pt x="4368658" y="1596683"/>
                </a:cubicBezTo>
                <a:cubicBezTo>
                  <a:pt x="3361701" y="1586083"/>
                  <a:pt x="529351" y="1732671"/>
                  <a:pt x="253859" y="1519311"/>
                </a:cubicBezTo>
                <a:cubicBezTo>
                  <a:pt x="-21633" y="1305951"/>
                  <a:pt x="-116004" y="459544"/>
                  <a:pt x="190554" y="0"/>
                </a:cubicBezTo>
              </a:path>
            </a:pathLst>
          </a:cu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300099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animEffect transition="in" filter="randombar(vertical)">
                                      <p:cBhvr>
                                        <p:cTn id="7" dur="500"/>
                                        <p:tgtEl>
                                          <p:spTgt spid="10">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500"/>
                            </p:stCondLst>
                            <p:childTnLst>
                              <p:par>
                                <p:cTn id="14" presetID="14" presetClass="entr" presetSubtype="5"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randombar(vertical)">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5"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vertic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5" fill="hold" grpId="0"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randombar(vertical)">
                                      <p:cBhvr>
                                        <p:cTn id="26" dur="500"/>
                                        <p:tgtEl>
                                          <p:spTgt spid="14"/>
                                        </p:tgtEl>
                                      </p:cBhvr>
                                    </p:animEffect>
                                  </p:childTnLst>
                                </p:cTn>
                              </p:par>
                            </p:childTnLst>
                          </p:cTn>
                        </p:par>
                        <p:par>
                          <p:cTn id="27" fill="hold">
                            <p:stCondLst>
                              <p:cond delay="500"/>
                            </p:stCondLst>
                            <p:childTnLst>
                              <p:par>
                                <p:cTn id="28" presetID="22" presetClass="entr" presetSubtype="2" fill="hold" grpId="0" nodeType="after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wipe(right)">
                                      <p:cBhvr>
                                        <p:cTn id="30" dur="500"/>
                                        <p:tgtEl>
                                          <p:spTgt spid="22"/>
                                        </p:tgtEl>
                                      </p:cBhvr>
                                    </p:animEffect>
                                  </p:childTnLst>
                                </p:cTn>
                              </p:par>
                            </p:childTnLst>
                          </p:cTn>
                        </p:par>
                        <p:par>
                          <p:cTn id="31" fill="hold">
                            <p:stCondLst>
                              <p:cond delay="1000"/>
                            </p:stCondLst>
                            <p:childTnLst>
                              <p:par>
                                <p:cTn id="32" presetID="22" presetClass="entr" presetSubtype="2" fill="hold" grpId="0" nodeType="after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wipe(right)">
                                      <p:cBhvr>
                                        <p:cTn id="34" dur="500"/>
                                        <p:tgtEl>
                                          <p:spTgt spid="23"/>
                                        </p:tgtEl>
                                      </p:cBhvr>
                                    </p:animEffect>
                                  </p:childTnLst>
                                </p:cTn>
                              </p:par>
                            </p:childTnLst>
                          </p:cTn>
                        </p:par>
                        <p:par>
                          <p:cTn id="35" fill="hold">
                            <p:stCondLst>
                              <p:cond delay="1500"/>
                            </p:stCondLst>
                            <p:childTnLst>
                              <p:par>
                                <p:cTn id="36" presetID="22" presetClass="entr" presetSubtype="2"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right)">
                                      <p:cBhvr>
                                        <p:cTn id="38" dur="500"/>
                                        <p:tgtEl>
                                          <p:spTgt spid="24"/>
                                        </p:tgtEl>
                                      </p:cBhvr>
                                    </p:animEffect>
                                  </p:childTnLst>
                                </p:cTn>
                              </p:par>
                            </p:childTnLst>
                          </p:cTn>
                        </p:par>
                        <p:par>
                          <p:cTn id="39" fill="hold">
                            <p:stCondLst>
                              <p:cond delay="2000"/>
                            </p:stCondLst>
                            <p:childTnLst>
                              <p:par>
                                <p:cTn id="40" presetID="22" presetClass="entr" presetSubtype="2" fill="hold" grpId="0" nodeType="after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wipe(right)">
                                      <p:cBhvr>
                                        <p:cTn id="4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22" grpId="0" animBg="1"/>
      <p:bldP spid="23" grpId="0" animBg="1"/>
      <p:bldP spid="24" grpId="0" animBg="1"/>
      <p:bldP spid="2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FC3E5E0F-1E02-9F42-B285-4566096B4299}"/>
              </a:ext>
            </a:extLst>
          </p:cNvPr>
          <p:cNvGrpSpPr/>
          <p:nvPr/>
        </p:nvGrpSpPr>
        <p:grpSpPr>
          <a:xfrm>
            <a:off x="9631740" y="1825625"/>
            <a:ext cx="948337" cy="2754311"/>
            <a:chOff x="5528663" y="3601246"/>
            <a:chExt cx="948337" cy="2754311"/>
          </a:xfrm>
        </p:grpSpPr>
        <p:sp>
          <p:nvSpPr>
            <p:cNvPr id="43" name="Rectangle 42">
              <a:extLst>
                <a:ext uri="{FF2B5EF4-FFF2-40B4-BE49-F238E27FC236}">
                  <a16:creationId xmlns:a16="http://schemas.microsoft.com/office/drawing/2014/main" id="{1165A108-C56D-C54B-BA5C-BE74A4656832}"/>
                </a:ext>
              </a:extLst>
            </p:cNvPr>
            <p:cNvSpPr/>
            <p:nvPr/>
          </p:nvSpPr>
          <p:spPr>
            <a:xfrm>
              <a:off x="5528663" y="4194539"/>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4" name="Rectangle 43">
              <a:extLst>
                <a:ext uri="{FF2B5EF4-FFF2-40B4-BE49-F238E27FC236}">
                  <a16:creationId xmlns:a16="http://schemas.microsoft.com/office/drawing/2014/main" id="{29404F54-397F-4648-9036-4CE2750FA5B3}"/>
                </a:ext>
              </a:extLst>
            </p:cNvPr>
            <p:cNvSpPr/>
            <p:nvPr/>
          </p:nvSpPr>
          <p:spPr>
            <a:xfrm>
              <a:off x="5528663" y="4464667"/>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5" name="Rectangle 44">
              <a:extLst>
                <a:ext uri="{FF2B5EF4-FFF2-40B4-BE49-F238E27FC236}">
                  <a16:creationId xmlns:a16="http://schemas.microsoft.com/office/drawing/2014/main" id="{C08BBD40-27FB-1841-8085-B2402121C71C}"/>
                </a:ext>
              </a:extLst>
            </p:cNvPr>
            <p:cNvSpPr/>
            <p:nvPr/>
          </p:nvSpPr>
          <p:spPr>
            <a:xfrm>
              <a:off x="5528663" y="4734794"/>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6" name="Rectangle 45">
              <a:extLst>
                <a:ext uri="{FF2B5EF4-FFF2-40B4-BE49-F238E27FC236}">
                  <a16:creationId xmlns:a16="http://schemas.microsoft.com/office/drawing/2014/main" id="{4408D31D-4A56-A349-9615-F5DC5AE4015B}"/>
                </a:ext>
              </a:extLst>
            </p:cNvPr>
            <p:cNvSpPr/>
            <p:nvPr/>
          </p:nvSpPr>
          <p:spPr>
            <a:xfrm>
              <a:off x="5528663" y="5004921"/>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7" name="Rectangle 46">
              <a:extLst>
                <a:ext uri="{FF2B5EF4-FFF2-40B4-BE49-F238E27FC236}">
                  <a16:creationId xmlns:a16="http://schemas.microsoft.com/office/drawing/2014/main" id="{ECA82BD6-25B1-604B-A08A-D89A510D259A}"/>
                </a:ext>
              </a:extLst>
            </p:cNvPr>
            <p:cNvSpPr/>
            <p:nvPr/>
          </p:nvSpPr>
          <p:spPr>
            <a:xfrm>
              <a:off x="5528663" y="5275048"/>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8" name="Rectangle 47">
              <a:extLst>
                <a:ext uri="{FF2B5EF4-FFF2-40B4-BE49-F238E27FC236}">
                  <a16:creationId xmlns:a16="http://schemas.microsoft.com/office/drawing/2014/main" id="{CF8789BB-4647-1542-95B4-D4FC96BAE3B8}"/>
                </a:ext>
              </a:extLst>
            </p:cNvPr>
            <p:cNvSpPr/>
            <p:nvPr/>
          </p:nvSpPr>
          <p:spPr>
            <a:xfrm>
              <a:off x="5528663" y="5545175"/>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9" name="Rectangle 48">
              <a:extLst>
                <a:ext uri="{FF2B5EF4-FFF2-40B4-BE49-F238E27FC236}">
                  <a16:creationId xmlns:a16="http://schemas.microsoft.com/office/drawing/2014/main" id="{459F216A-AFDB-9442-98A0-32E3307B13A1}"/>
                </a:ext>
              </a:extLst>
            </p:cNvPr>
            <p:cNvSpPr/>
            <p:nvPr/>
          </p:nvSpPr>
          <p:spPr>
            <a:xfrm>
              <a:off x="5528663" y="5815303"/>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Rectangle 49">
              <a:extLst>
                <a:ext uri="{FF2B5EF4-FFF2-40B4-BE49-F238E27FC236}">
                  <a16:creationId xmlns:a16="http://schemas.microsoft.com/office/drawing/2014/main" id="{CF25384D-BEC3-DA48-A1B1-36B451FD0859}"/>
                </a:ext>
              </a:extLst>
            </p:cNvPr>
            <p:cNvSpPr/>
            <p:nvPr/>
          </p:nvSpPr>
          <p:spPr>
            <a:xfrm>
              <a:off x="5528663" y="6085430"/>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1" name="TextBox 50">
              <a:extLst>
                <a:ext uri="{FF2B5EF4-FFF2-40B4-BE49-F238E27FC236}">
                  <a16:creationId xmlns:a16="http://schemas.microsoft.com/office/drawing/2014/main" id="{BE7724DF-1EFB-584D-ADA3-889DF3069902}"/>
                </a:ext>
              </a:extLst>
            </p:cNvPr>
            <p:cNvSpPr txBox="1"/>
            <p:nvPr/>
          </p:nvSpPr>
          <p:spPr>
            <a:xfrm>
              <a:off x="5584183" y="3601246"/>
              <a:ext cx="837088" cy="646331"/>
            </a:xfrm>
            <a:prstGeom prst="rect">
              <a:avLst/>
            </a:prstGeom>
            <a:noFill/>
          </p:spPr>
          <p:txBody>
            <a:bodyPr wrap="none" rtlCol="0">
              <a:spAutoFit/>
            </a:bodyPr>
            <a:lstStyle/>
            <a:p>
              <a:pPr algn="ctr"/>
              <a:r>
                <a:rPr lang="en-US" b="1" dirty="0"/>
                <a:t>Big</a:t>
              </a:r>
            </a:p>
            <a:p>
              <a:pPr algn="ctr"/>
              <a:r>
                <a:rPr lang="en-US" b="1" dirty="0"/>
                <a:t>Endian</a:t>
              </a:r>
            </a:p>
          </p:txBody>
        </p:sp>
      </p:grpSp>
      <p:grpSp>
        <p:nvGrpSpPr>
          <p:cNvPr id="52" name="Group 51">
            <a:extLst>
              <a:ext uri="{FF2B5EF4-FFF2-40B4-BE49-F238E27FC236}">
                <a16:creationId xmlns:a16="http://schemas.microsoft.com/office/drawing/2014/main" id="{8E7FFC2D-9A36-4340-A58C-93B2F6DA6EB3}"/>
              </a:ext>
            </a:extLst>
          </p:cNvPr>
          <p:cNvGrpSpPr/>
          <p:nvPr/>
        </p:nvGrpSpPr>
        <p:grpSpPr>
          <a:xfrm>
            <a:off x="10676748" y="1825625"/>
            <a:ext cx="948337" cy="2754311"/>
            <a:chOff x="5528663" y="3601246"/>
            <a:chExt cx="948337" cy="2754311"/>
          </a:xfrm>
        </p:grpSpPr>
        <p:sp>
          <p:nvSpPr>
            <p:cNvPr id="53" name="Rectangle 52">
              <a:extLst>
                <a:ext uri="{FF2B5EF4-FFF2-40B4-BE49-F238E27FC236}">
                  <a16:creationId xmlns:a16="http://schemas.microsoft.com/office/drawing/2014/main" id="{F6123C39-5EEC-9946-94A6-1F92606BB321}"/>
                </a:ext>
              </a:extLst>
            </p:cNvPr>
            <p:cNvSpPr/>
            <p:nvPr/>
          </p:nvSpPr>
          <p:spPr>
            <a:xfrm>
              <a:off x="5528663" y="4194539"/>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E71247E2-FA57-A74F-8C0B-C95F2BD11BC8}"/>
                </a:ext>
              </a:extLst>
            </p:cNvPr>
            <p:cNvSpPr/>
            <p:nvPr/>
          </p:nvSpPr>
          <p:spPr>
            <a:xfrm>
              <a:off x="5528663" y="4464667"/>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Rectangle 54">
              <a:extLst>
                <a:ext uri="{FF2B5EF4-FFF2-40B4-BE49-F238E27FC236}">
                  <a16:creationId xmlns:a16="http://schemas.microsoft.com/office/drawing/2014/main" id="{B97B93B6-8A92-734F-A9D7-1FDBD1BE8E43}"/>
                </a:ext>
              </a:extLst>
            </p:cNvPr>
            <p:cNvSpPr/>
            <p:nvPr/>
          </p:nvSpPr>
          <p:spPr>
            <a:xfrm>
              <a:off x="5528663" y="4734794"/>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6" name="Rectangle 55">
              <a:extLst>
                <a:ext uri="{FF2B5EF4-FFF2-40B4-BE49-F238E27FC236}">
                  <a16:creationId xmlns:a16="http://schemas.microsoft.com/office/drawing/2014/main" id="{78DF6199-BD79-1341-9971-DFC4A8C4311F}"/>
                </a:ext>
              </a:extLst>
            </p:cNvPr>
            <p:cNvSpPr/>
            <p:nvPr/>
          </p:nvSpPr>
          <p:spPr>
            <a:xfrm>
              <a:off x="5528663" y="5004921"/>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7" name="Rectangle 56">
              <a:extLst>
                <a:ext uri="{FF2B5EF4-FFF2-40B4-BE49-F238E27FC236}">
                  <a16:creationId xmlns:a16="http://schemas.microsoft.com/office/drawing/2014/main" id="{8CB82767-8BBF-4547-B324-C1462B56CB17}"/>
                </a:ext>
              </a:extLst>
            </p:cNvPr>
            <p:cNvSpPr/>
            <p:nvPr/>
          </p:nvSpPr>
          <p:spPr>
            <a:xfrm>
              <a:off x="5528663" y="5275048"/>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8" name="Rectangle 57">
              <a:extLst>
                <a:ext uri="{FF2B5EF4-FFF2-40B4-BE49-F238E27FC236}">
                  <a16:creationId xmlns:a16="http://schemas.microsoft.com/office/drawing/2014/main" id="{5C42E8CB-2AFF-EA45-832F-F15CD36E434B}"/>
                </a:ext>
              </a:extLst>
            </p:cNvPr>
            <p:cNvSpPr/>
            <p:nvPr/>
          </p:nvSpPr>
          <p:spPr>
            <a:xfrm>
              <a:off x="5528663" y="5545175"/>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9" name="Rectangle 58">
              <a:extLst>
                <a:ext uri="{FF2B5EF4-FFF2-40B4-BE49-F238E27FC236}">
                  <a16:creationId xmlns:a16="http://schemas.microsoft.com/office/drawing/2014/main" id="{D82D05C2-8C7C-1E44-8100-0DD2B2D36EDF}"/>
                </a:ext>
              </a:extLst>
            </p:cNvPr>
            <p:cNvSpPr/>
            <p:nvPr/>
          </p:nvSpPr>
          <p:spPr>
            <a:xfrm>
              <a:off x="5528663" y="5815303"/>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Rectangle 59">
              <a:extLst>
                <a:ext uri="{FF2B5EF4-FFF2-40B4-BE49-F238E27FC236}">
                  <a16:creationId xmlns:a16="http://schemas.microsoft.com/office/drawing/2014/main" id="{3FA5B9B2-8934-C348-8B54-D3F654440D45}"/>
                </a:ext>
              </a:extLst>
            </p:cNvPr>
            <p:cNvSpPr/>
            <p:nvPr/>
          </p:nvSpPr>
          <p:spPr>
            <a:xfrm>
              <a:off x="5528663" y="6085430"/>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TextBox 60">
              <a:extLst>
                <a:ext uri="{FF2B5EF4-FFF2-40B4-BE49-F238E27FC236}">
                  <a16:creationId xmlns:a16="http://schemas.microsoft.com/office/drawing/2014/main" id="{5A063060-30A9-6344-8512-21DDF9ADFFAB}"/>
                </a:ext>
              </a:extLst>
            </p:cNvPr>
            <p:cNvSpPr txBox="1"/>
            <p:nvPr/>
          </p:nvSpPr>
          <p:spPr>
            <a:xfrm>
              <a:off x="5584183" y="3601246"/>
              <a:ext cx="837088" cy="646331"/>
            </a:xfrm>
            <a:prstGeom prst="rect">
              <a:avLst/>
            </a:prstGeom>
            <a:noFill/>
          </p:spPr>
          <p:txBody>
            <a:bodyPr wrap="none" rtlCol="0">
              <a:spAutoFit/>
            </a:bodyPr>
            <a:lstStyle/>
            <a:p>
              <a:pPr algn="ctr"/>
              <a:r>
                <a:rPr lang="en-US" b="1" dirty="0"/>
                <a:t>Little</a:t>
              </a:r>
            </a:p>
            <a:p>
              <a:pPr algn="ctr"/>
              <a:r>
                <a:rPr lang="en-US" b="1" dirty="0"/>
                <a:t>Endian</a:t>
              </a:r>
            </a:p>
          </p:txBody>
        </p:sp>
      </p:grpSp>
      <p:sp>
        <p:nvSpPr>
          <p:cNvPr id="2" name="Title 1">
            <a:extLst>
              <a:ext uri="{FF2B5EF4-FFF2-40B4-BE49-F238E27FC236}">
                <a16:creationId xmlns:a16="http://schemas.microsoft.com/office/drawing/2014/main" id="{72B69947-783F-864F-AA00-D2DA0CE85AD1}"/>
              </a:ext>
            </a:extLst>
          </p:cNvPr>
          <p:cNvSpPr>
            <a:spLocks noGrp="1"/>
          </p:cNvSpPr>
          <p:nvPr>
            <p:ph type="title"/>
          </p:nvPr>
        </p:nvSpPr>
        <p:spPr/>
        <p:txBody>
          <a:bodyPr/>
          <a:lstStyle/>
          <a:p>
            <a:r>
              <a:rPr lang="en-US" dirty="0"/>
              <a:t>Pointers:</a:t>
            </a:r>
            <a:br>
              <a:rPr lang="en-US" dirty="0"/>
            </a:br>
            <a:r>
              <a:rPr lang="en-US" dirty="0"/>
              <a:t>Variables that hold memory addresses</a:t>
            </a:r>
          </a:p>
        </p:txBody>
      </p:sp>
      <p:sp>
        <p:nvSpPr>
          <p:cNvPr id="6" name="Content Placeholder 5">
            <a:extLst>
              <a:ext uri="{FF2B5EF4-FFF2-40B4-BE49-F238E27FC236}">
                <a16:creationId xmlns:a16="http://schemas.microsoft.com/office/drawing/2014/main" id="{2C51BEE6-A88E-AE41-81C3-49968806E649}"/>
              </a:ext>
            </a:extLst>
          </p:cNvPr>
          <p:cNvSpPr>
            <a:spLocks noGrp="1"/>
          </p:cNvSpPr>
          <p:nvPr>
            <p:ph sz="half" idx="1"/>
          </p:nvPr>
        </p:nvSpPr>
        <p:spPr>
          <a:xfrm>
            <a:off x="838199" y="1825625"/>
            <a:ext cx="7088945" cy="4351338"/>
          </a:xfrm>
        </p:spPr>
        <p:txBody>
          <a:bodyPr/>
          <a:lstStyle/>
          <a:p>
            <a:pPr marL="0" indent="0">
              <a:buNone/>
            </a:pPr>
            <a:r>
              <a:rPr lang="en-US" dirty="0"/>
              <a:t>int *p;</a:t>
            </a:r>
            <a:br>
              <a:rPr lang="en-US" dirty="0"/>
            </a:br>
            <a:r>
              <a:rPr lang="en-US" dirty="0"/>
              <a:t>*p = 147456;</a:t>
            </a:r>
          </a:p>
          <a:p>
            <a:pPr marL="0" indent="0">
              <a:buNone/>
            </a:pPr>
            <a:endParaRPr lang="en-US" dirty="0"/>
          </a:p>
          <a:p>
            <a:pPr marL="0" indent="0">
              <a:buNone/>
            </a:pPr>
            <a:r>
              <a:rPr lang="en-US" dirty="0"/>
              <a:t>147456 = 2</a:t>
            </a:r>
            <a:r>
              <a:rPr lang="en-US" baseline="30000" dirty="0"/>
              <a:t>17</a:t>
            </a:r>
            <a:r>
              <a:rPr lang="en-US" dirty="0"/>
              <a:t> + 2</a:t>
            </a:r>
            <a:r>
              <a:rPr lang="en-US" baseline="30000" dirty="0"/>
              <a:t>14</a:t>
            </a:r>
            <a:endParaRPr lang="en-US" dirty="0"/>
          </a:p>
          <a:p>
            <a:pPr marL="0" indent="0">
              <a:buNone/>
            </a:pPr>
            <a:endParaRPr lang="en-US" dirty="0"/>
          </a:p>
          <a:p>
            <a:pPr marL="0" indent="0">
              <a:buNone/>
            </a:pPr>
            <a:r>
              <a:rPr lang="en-US" dirty="0"/>
              <a:t>= 0000 0000 0000 0010 0100 0000 0000 0000</a:t>
            </a:r>
            <a:r>
              <a:rPr lang="en-US" baseline="-25000" dirty="0"/>
              <a:t>2</a:t>
            </a:r>
          </a:p>
          <a:p>
            <a:pPr marL="0" indent="0">
              <a:buNone/>
            </a:pPr>
            <a:endParaRPr lang="en-US" dirty="0"/>
          </a:p>
          <a:p>
            <a:pPr marL="0" indent="0">
              <a:buNone/>
            </a:pPr>
            <a:r>
              <a:rPr lang="en-US" dirty="0"/>
              <a:t>= 0x00024000</a:t>
            </a:r>
          </a:p>
        </p:txBody>
      </p:sp>
      <p:sp>
        <p:nvSpPr>
          <p:cNvPr id="3" name="Footer Placeholder 2">
            <a:extLst>
              <a:ext uri="{FF2B5EF4-FFF2-40B4-BE49-F238E27FC236}">
                <a16:creationId xmlns:a16="http://schemas.microsoft.com/office/drawing/2014/main" id="{82FD391E-C122-BD43-B781-29DBD6177310}"/>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8539139E-B48F-514B-BA98-E51774276514}"/>
              </a:ext>
            </a:extLst>
          </p:cNvPr>
          <p:cNvSpPr>
            <a:spLocks noGrp="1"/>
          </p:cNvSpPr>
          <p:nvPr>
            <p:ph type="sldNum" sz="quarter" idx="12"/>
          </p:nvPr>
        </p:nvSpPr>
        <p:spPr/>
        <p:txBody>
          <a:bodyPr/>
          <a:lstStyle/>
          <a:p>
            <a:fld id="{B30C84D9-7A41-4FEB-892B-80917372DB87}" type="slidenum">
              <a:rPr lang="en-US" smtClean="0"/>
              <a:t>24</a:t>
            </a:fld>
            <a:endParaRPr lang="en-US"/>
          </a:p>
        </p:txBody>
      </p:sp>
      <p:sp>
        <p:nvSpPr>
          <p:cNvPr id="5" name="Text Placeholder 4">
            <a:extLst>
              <a:ext uri="{FF2B5EF4-FFF2-40B4-BE49-F238E27FC236}">
                <a16:creationId xmlns:a16="http://schemas.microsoft.com/office/drawing/2014/main" id="{C9FA7417-446E-2248-AB7A-0BD5D6BFA606}"/>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4FBB6813-34C8-4B44-B276-2F2B9E0CC41E}"/>
              </a:ext>
            </a:extLst>
          </p:cNvPr>
          <p:cNvSpPr txBox="1"/>
          <p:nvPr/>
        </p:nvSpPr>
        <p:spPr>
          <a:xfrm>
            <a:off x="8741011" y="2113675"/>
            <a:ext cx="948337" cy="2585323"/>
          </a:xfrm>
          <a:prstGeom prst="rect">
            <a:avLst/>
          </a:prstGeom>
          <a:noFill/>
        </p:spPr>
        <p:txBody>
          <a:bodyPr wrap="none" rtlCol="0">
            <a:spAutoFit/>
          </a:bodyPr>
          <a:lstStyle/>
          <a:p>
            <a:r>
              <a:rPr lang="en-US" b="1" dirty="0"/>
              <a:t>Address</a:t>
            </a:r>
            <a:endParaRPr lang="en-US" dirty="0"/>
          </a:p>
          <a:p>
            <a:r>
              <a:rPr lang="en-US" dirty="0"/>
              <a:t>0x1039</a:t>
            </a:r>
          </a:p>
          <a:p>
            <a:r>
              <a:rPr lang="en-US" dirty="0"/>
              <a:t>0x1038</a:t>
            </a:r>
          </a:p>
          <a:p>
            <a:r>
              <a:rPr lang="en-US" dirty="0"/>
              <a:t>0x1037</a:t>
            </a:r>
          </a:p>
          <a:p>
            <a:r>
              <a:rPr lang="en-US" dirty="0"/>
              <a:t>0x1036</a:t>
            </a:r>
          </a:p>
          <a:p>
            <a:r>
              <a:rPr lang="en-US" dirty="0"/>
              <a:t>0x1035</a:t>
            </a:r>
          </a:p>
          <a:p>
            <a:r>
              <a:rPr lang="en-US" dirty="0"/>
              <a:t>0x1034</a:t>
            </a:r>
          </a:p>
          <a:p>
            <a:r>
              <a:rPr lang="en-US" dirty="0"/>
              <a:t>0x1033</a:t>
            </a:r>
          </a:p>
          <a:p>
            <a:r>
              <a:rPr lang="en-US" dirty="0"/>
              <a:t>0x1032</a:t>
            </a:r>
          </a:p>
        </p:txBody>
      </p:sp>
      <p:sp>
        <p:nvSpPr>
          <p:cNvPr id="19" name="Rectangle 18">
            <a:extLst>
              <a:ext uri="{FF2B5EF4-FFF2-40B4-BE49-F238E27FC236}">
                <a16:creationId xmlns:a16="http://schemas.microsoft.com/office/drawing/2014/main" id="{BB9FB8C2-E287-C14C-85EA-36F95D389E75}"/>
              </a:ext>
            </a:extLst>
          </p:cNvPr>
          <p:cNvSpPr/>
          <p:nvPr/>
        </p:nvSpPr>
        <p:spPr>
          <a:xfrm>
            <a:off x="6629632" y="3020702"/>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0x1034</a:t>
            </a:r>
          </a:p>
        </p:txBody>
      </p:sp>
      <p:sp>
        <p:nvSpPr>
          <p:cNvPr id="20" name="TextBox 19">
            <a:extLst>
              <a:ext uri="{FF2B5EF4-FFF2-40B4-BE49-F238E27FC236}">
                <a16:creationId xmlns:a16="http://schemas.microsoft.com/office/drawing/2014/main" id="{07AC2BBA-D089-974A-8E54-88196B51A1EE}"/>
              </a:ext>
            </a:extLst>
          </p:cNvPr>
          <p:cNvSpPr txBox="1"/>
          <p:nvPr/>
        </p:nvSpPr>
        <p:spPr>
          <a:xfrm>
            <a:off x="6306223" y="2946481"/>
            <a:ext cx="306494" cy="369332"/>
          </a:xfrm>
          <a:prstGeom prst="rect">
            <a:avLst/>
          </a:prstGeom>
          <a:noFill/>
        </p:spPr>
        <p:txBody>
          <a:bodyPr wrap="none" rtlCol="0">
            <a:spAutoFit/>
          </a:bodyPr>
          <a:lstStyle/>
          <a:p>
            <a:r>
              <a:rPr lang="en-US" dirty="0"/>
              <a:t>p</a:t>
            </a:r>
          </a:p>
        </p:txBody>
      </p:sp>
      <p:sp>
        <p:nvSpPr>
          <p:cNvPr id="21" name="Rectangle 20">
            <a:extLst>
              <a:ext uri="{FF2B5EF4-FFF2-40B4-BE49-F238E27FC236}">
                <a16:creationId xmlns:a16="http://schemas.microsoft.com/office/drawing/2014/main" id="{3C6660DE-9A31-EB45-9903-1BDD2BBF34C1}"/>
              </a:ext>
            </a:extLst>
          </p:cNvPr>
          <p:cNvSpPr/>
          <p:nvPr/>
        </p:nvSpPr>
        <p:spPr>
          <a:xfrm rot="1410247">
            <a:off x="7293226" y="3142042"/>
            <a:ext cx="658836" cy="707886"/>
          </a:xfrm>
          <a:prstGeom prst="rect">
            <a:avLst/>
          </a:prstGeom>
        </p:spPr>
        <p:txBody>
          <a:bodyPr wrap="square">
            <a:spAutoFit/>
          </a:bodyPr>
          <a:lstStyle/>
          <a:p>
            <a:r>
              <a:rPr lang="en-US" sz="4000" dirty="0"/>
              <a:t>👉</a:t>
            </a:r>
          </a:p>
        </p:txBody>
      </p:sp>
      <p:grpSp>
        <p:nvGrpSpPr>
          <p:cNvPr id="22" name="Group 21">
            <a:extLst>
              <a:ext uri="{FF2B5EF4-FFF2-40B4-BE49-F238E27FC236}">
                <a16:creationId xmlns:a16="http://schemas.microsoft.com/office/drawing/2014/main" id="{ED9E18BF-9B48-7E47-B9B3-1693A2902C52}"/>
              </a:ext>
            </a:extLst>
          </p:cNvPr>
          <p:cNvGrpSpPr/>
          <p:nvPr/>
        </p:nvGrpSpPr>
        <p:grpSpPr>
          <a:xfrm>
            <a:off x="9631740" y="2418918"/>
            <a:ext cx="948337" cy="2161018"/>
            <a:chOff x="5528663" y="4194539"/>
            <a:chExt cx="948337" cy="2161018"/>
          </a:xfrm>
        </p:grpSpPr>
        <p:sp>
          <p:nvSpPr>
            <p:cNvPr id="23" name="Rectangle 22">
              <a:extLst>
                <a:ext uri="{FF2B5EF4-FFF2-40B4-BE49-F238E27FC236}">
                  <a16:creationId xmlns:a16="http://schemas.microsoft.com/office/drawing/2014/main" id="{CBCFFFA6-6F4F-A448-833E-F5F8BC163EBC}"/>
                </a:ext>
              </a:extLst>
            </p:cNvPr>
            <p:cNvSpPr/>
            <p:nvPr/>
          </p:nvSpPr>
          <p:spPr>
            <a:xfrm>
              <a:off x="5528663" y="4194539"/>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Rectangle 23">
              <a:extLst>
                <a:ext uri="{FF2B5EF4-FFF2-40B4-BE49-F238E27FC236}">
                  <a16:creationId xmlns:a16="http://schemas.microsoft.com/office/drawing/2014/main" id="{0E57DEE5-94DA-694B-A11A-4655D873F6AC}"/>
                </a:ext>
              </a:extLst>
            </p:cNvPr>
            <p:cNvSpPr/>
            <p:nvPr/>
          </p:nvSpPr>
          <p:spPr>
            <a:xfrm>
              <a:off x="5528663" y="4464667"/>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a:extLst>
                <a:ext uri="{FF2B5EF4-FFF2-40B4-BE49-F238E27FC236}">
                  <a16:creationId xmlns:a16="http://schemas.microsoft.com/office/drawing/2014/main" id="{E63BCD94-1C66-6349-BB31-B1F146B218AC}"/>
                </a:ext>
              </a:extLst>
            </p:cNvPr>
            <p:cNvSpPr/>
            <p:nvPr/>
          </p:nvSpPr>
          <p:spPr>
            <a:xfrm>
              <a:off x="5528663" y="4734794"/>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26" name="Rectangle 25">
              <a:extLst>
                <a:ext uri="{FF2B5EF4-FFF2-40B4-BE49-F238E27FC236}">
                  <a16:creationId xmlns:a16="http://schemas.microsoft.com/office/drawing/2014/main" id="{E2BC48F0-0D5B-5E49-9BA1-70D2C76CB410}"/>
                </a:ext>
              </a:extLst>
            </p:cNvPr>
            <p:cNvSpPr/>
            <p:nvPr/>
          </p:nvSpPr>
          <p:spPr>
            <a:xfrm>
              <a:off x="5528663" y="5004921"/>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40</a:t>
              </a:r>
            </a:p>
          </p:txBody>
        </p:sp>
        <p:sp>
          <p:nvSpPr>
            <p:cNvPr id="27" name="Rectangle 26">
              <a:extLst>
                <a:ext uri="{FF2B5EF4-FFF2-40B4-BE49-F238E27FC236}">
                  <a16:creationId xmlns:a16="http://schemas.microsoft.com/office/drawing/2014/main" id="{7B4A16B7-CCEC-BF4F-8BEC-D3CBF6FF8179}"/>
                </a:ext>
              </a:extLst>
            </p:cNvPr>
            <p:cNvSpPr/>
            <p:nvPr/>
          </p:nvSpPr>
          <p:spPr>
            <a:xfrm>
              <a:off x="5528663" y="5275048"/>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02</a:t>
              </a:r>
            </a:p>
          </p:txBody>
        </p:sp>
        <p:sp>
          <p:nvSpPr>
            <p:cNvPr id="28" name="Rectangle 27">
              <a:extLst>
                <a:ext uri="{FF2B5EF4-FFF2-40B4-BE49-F238E27FC236}">
                  <a16:creationId xmlns:a16="http://schemas.microsoft.com/office/drawing/2014/main" id="{268BB604-59D0-AC48-872B-7F84075A8575}"/>
                </a:ext>
              </a:extLst>
            </p:cNvPr>
            <p:cNvSpPr/>
            <p:nvPr/>
          </p:nvSpPr>
          <p:spPr>
            <a:xfrm>
              <a:off x="5528663" y="5545175"/>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29" name="Rectangle 28">
              <a:extLst>
                <a:ext uri="{FF2B5EF4-FFF2-40B4-BE49-F238E27FC236}">
                  <a16:creationId xmlns:a16="http://schemas.microsoft.com/office/drawing/2014/main" id="{25FFB7DA-C4FB-1D4C-8B38-0079A16B988B}"/>
                </a:ext>
              </a:extLst>
            </p:cNvPr>
            <p:cNvSpPr/>
            <p:nvPr/>
          </p:nvSpPr>
          <p:spPr>
            <a:xfrm>
              <a:off x="5528663" y="5815303"/>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Rectangle 29">
              <a:extLst>
                <a:ext uri="{FF2B5EF4-FFF2-40B4-BE49-F238E27FC236}">
                  <a16:creationId xmlns:a16="http://schemas.microsoft.com/office/drawing/2014/main" id="{F8D353CC-3F10-844E-BE5C-15CFD33E3A7B}"/>
                </a:ext>
              </a:extLst>
            </p:cNvPr>
            <p:cNvSpPr/>
            <p:nvPr/>
          </p:nvSpPr>
          <p:spPr>
            <a:xfrm>
              <a:off x="5528663" y="6085430"/>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32" name="Group 31">
            <a:extLst>
              <a:ext uri="{FF2B5EF4-FFF2-40B4-BE49-F238E27FC236}">
                <a16:creationId xmlns:a16="http://schemas.microsoft.com/office/drawing/2014/main" id="{8F9F9CD7-DD33-A145-8683-409A900B8921}"/>
              </a:ext>
            </a:extLst>
          </p:cNvPr>
          <p:cNvGrpSpPr/>
          <p:nvPr/>
        </p:nvGrpSpPr>
        <p:grpSpPr>
          <a:xfrm>
            <a:off x="10676748" y="2418918"/>
            <a:ext cx="948337" cy="2161018"/>
            <a:chOff x="5528663" y="4194539"/>
            <a:chExt cx="948337" cy="2161018"/>
          </a:xfrm>
        </p:grpSpPr>
        <p:sp>
          <p:nvSpPr>
            <p:cNvPr id="33" name="Rectangle 32">
              <a:extLst>
                <a:ext uri="{FF2B5EF4-FFF2-40B4-BE49-F238E27FC236}">
                  <a16:creationId xmlns:a16="http://schemas.microsoft.com/office/drawing/2014/main" id="{7B410186-8FAE-6C4A-8D04-B24CDB7496D5}"/>
                </a:ext>
              </a:extLst>
            </p:cNvPr>
            <p:cNvSpPr/>
            <p:nvPr/>
          </p:nvSpPr>
          <p:spPr>
            <a:xfrm>
              <a:off x="5528663" y="4194539"/>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Rectangle 33">
              <a:extLst>
                <a:ext uri="{FF2B5EF4-FFF2-40B4-BE49-F238E27FC236}">
                  <a16:creationId xmlns:a16="http://schemas.microsoft.com/office/drawing/2014/main" id="{FDB4A22F-45C9-9340-B5DB-E41C14B33C8A}"/>
                </a:ext>
              </a:extLst>
            </p:cNvPr>
            <p:cNvSpPr/>
            <p:nvPr/>
          </p:nvSpPr>
          <p:spPr>
            <a:xfrm>
              <a:off x="5528663" y="4464667"/>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Rectangle 34">
              <a:extLst>
                <a:ext uri="{FF2B5EF4-FFF2-40B4-BE49-F238E27FC236}">
                  <a16:creationId xmlns:a16="http://schemas.microsoft.com/office/drawing/2014/main" id="{81F74519-1C7A-0649-ACBF-A9274E8A17C7}"/>
                </a:ext>
              </a:extLst>
            </p:cNvPr>
            <p:cNvSpPr/>
            <p:nvPr/>
          </p:nvSpPr>
          <p:spPr>
            <a:xfrm>
              <a:off x="5528663" y="4734794"/>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36" name="Rectangle 35">
              <a:extLst>
                <a:ext uri="{FF2B5EF4-FFF2-40B4-BE49-F238E27FC236}">
                  <a16:creationId xmlns:a16="http://schemas.microsoft.com/office/drawing/2014/main" id="{F0758607-C76B-EA41-A5C6-ED8435E0AF49}"/>
                </a:ext>
              </a:extLst>
            </p:cNvPr>
            <p:cNvSpPr/>
            <p:nvPr/>
          </p:nvSpPr>
          <p:spPr>
            <a:xfrm>
              <a:off x="5528663" y="5004921"/>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02</a:t>
              </a:r>
            </a:p>
          </p:txBody>
        </p:sp>
        <p:sp>
          <p:nvSpPr>
            <p:cNvPr id="37" name="Rectangle 36">
              <a:extLst>
                <a:ext uri="{FF2B5EF4-FFF2-40B4-BE49-F238E27FC236}">
                  <a16:creationId xmlns:a16="http://schemas.microsoft.com/office/drawing/2014/main" id="{7FD0CAB4-16CF-E34C-8740-02E0525D40FE}"/>
                </a:ext>
              </a:extLst>
            </p:cNvPr>
            <p:cNvSpPr/>
            <p:nvPr/>
          </p:nvSpPr>
          <p:spPr>
            <a:xfrm>
              <a:off x="5528663" y="5275048"/>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40</a:t>
              </a:r>
            </a:p>
          </p:txBody>
        </p:sp>
        <p:sp>
          <p:nvSpPr>
            <p:cNvPr id="38" name="Rectangle 37">
              <a:extLst>
                <a:ext uri="{FF2B5EF4-FFF2-40B4-BE49-F238E27FC236}">
                  <a16:creationId xmlns:a16="http://schemas.microsoft.com/office/drawing/2014/main" id="{74BABC1C-78F3-7040-982A-4A8829ED208C}"/>
                </a:ext>
              </a:extLst>
            </p:cNvPr>
            <p:cNvSpPr/>
            <p:nvPr/>
          </p:nvSpPr>
          <p:spPr>
            <a:xfrm>
              <a:off x="5528663" y="5545175"/>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39" name="Rectangle 38">
              <a:extLst>
                <a:ext uri="{FF2B5EF4-FFF2-40B4-BE49-F238E27FC236}">
                  <a16:creationId xmlns:a16="http://schemas.microsoft.com/office/drawing/2014/main" id="{D388F5D0-2841-CE47-95B5-7AE7B954ACD9}"/>
                </a:ext>
              </a:extLst>
            </p:cNvPr>
            <p:cNvSpPr/>
            <p:nvPr/>
          </p:nvSpPr>
          <p:spPr>
            <a:xfrm>
              <a:off x="5528663" y="5815303"/>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Rectangle 39">
              <a:extLst>
                <a:ext uri="{FF2B5EF4-FFF2-40B4-BE49-F238E27FC236}">
                  <a16:creationId xmlns:a16="http://schemas.microsoft.com/office/drawing/2014/main" id="{3DE1DE53-71C4-144D-ACB8-1AA7785AC44F}"/>
                </a:ext>
              </a:extLst>
            </p:cNvPr>
            <p:cNvSpPr/>
            <p:nvPr/>
          </p:nvSpPr>
          <p:spPr>
            <a:xfrm>
              <a:off x="5528663" y="6085430"/>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62" name="TextBox 61">
            <a:extLst>
              <a:ext uri="{FF2B5EF4-FFF2-40B4-BE49-F238E27FC236}">
                <a16:creationId xmlns:a16="http://schemas.microsoft.com/office/drawing/2014/main" id="{AF72D3E1-23CA-6649-822A-4E7BE6C49ECF}"/>
              </a:ext>
            </a:extLst>
          </p:cNvPr>
          <p:cNvSpPr txBox="1"/>
          <p:nvPr/>
        </p:nvSpPr>
        <p:spPr>
          <a:xfrm>
            <a:off x="4038600" y="1728202"/>
            <a:ext cx="1525867" cy="923330"/>
          </a:xfrm>
          <a:prstGeom prst="rect">
            <a:avLst/>
          </a:prstGeom>
          <a:noFill/>
        </p:spPr>
        <p:txBody>
          <a:bodyPr wrap="none" rtlCol="0">
            <a:spAutoFit/>
          </a:bodyPr>
          <a:lstStyle/>
          <a:p>
            <a:r>
              <a:rPr lang="en-US" dirty="0"/>
              <a:t>Equivalently:</a:t>
            </a:r>
          </a:p>
          <a:p>
            <a:r>
              <a:rPr lang="en-US" dirty="0"/>
              <a:t>int </a:t>
            </a:r>
            <a:r>
              <a:rPr lang="en-US" dirty="0" err="1"/>
              <a:t>i</a:t>
            </a:r>
            <a:r>
              <a:rPr lang="en-US" dirty="0"/>
              <a:t> = 147456;</a:t>
            </a:r>
          </a:p>
          <a:p>
            <a:r>
              <a:rPr lang="en-US" dirty="0"/>
              <a:t>int *p = &amp;</a:t>
            </a:r>
            <a:r>
              <a:rPr lang="en-US" dirty="0" err="1"/>
              <a:t>i</a:t>
            </a:r>
            <a:r>
              <a:rPr lang="en-US" dirty="0"/>
              <a:t>;</a:t>
            </a:r>
          </a:p>
        </p:txBody>
      </p:sp>
    </p:spTree>
    <p:extLst>
      <p:ext uri="{BB962C8B-B14F-4D97-AF65-F5344CB8AC3E}">
        <p14:creationId xmlns:p14="http://schemas.microsoft.com/office/powerpoint/2010/main" val="2292320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randombar(vertical)">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5"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randombar(vertical)">
                                      <p:cBhvr>
                                        <p:cTn id="17" dur="500"/>
                                        <p:tgtEl>
                                          <p:spTgt spid="19"/>
                                        </p:tgtEl>
                                      </p:cBhvr>
                                    </p:animEffect>
                                  </p:childTnLst>
                                </p:cTn>
                              </p:par>
                              <p:par>
                                <p:cTn id="18" presetID="14" presetClass="entr" presetSubtype="5"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randombar(vertical)">
                                      <p:cBhvr>
                                        <p:cTn id="20" dur="500"/>
                                        <p:tgtEl>
                                          <p:spTgt spid="20"/>
                                        </p:tgtEl>
                                      </p:cBhvr>
                                    </p:animEffect>
                                  </p:childTnLst>
                                </p:cTn>
                              </p:par>
                              <p:par>
                                <p:cTn id="21" presetID="14" presetClass="entr" presetSubtype="5" fill="hold" grpId="1"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randombar(vertical)">
                                      <p:cBhvr>
                                        <p:cTn id="23" dur="500"/>
                                        <p:tgtEl>
                                          <p:spTgt spid="21"/>
                                        </p:tgtEl>
                                      </p:cBhvr>
                                    </p:animEffect>
                                  </p:childTnLst>
                                </p:cTn>
                              </p:par>
                              <p:par>
                                <p:cTn id="24" presetID="0" presetClass="path" presetSubtype="0" repeatCount="indefinite" accel="50000" decel="50000" autoRev="1" fill="hold" grpId="0" nodeType="withEffect">
                                  <p:stCondLst>
                                    <p:cond delay="0"/>
                                  </p:stCondLst>
                                  <p:childTnLst>
                                    <p:animMotion origin="layout" path="M -0.00378 -0.00833 L 0.07396 0.05741 " pathEditMode="relative" rAng="0" ptsTypes="AA">
                                      <p:cBhvr>
                                        <p:cTn id="25" dur="2000" fill="hold"/>
                                        <p:tgtEl>
                                          <p:spTgt spid="21"/>
                                        </p:tgtEl>
                                        <p:attrNameLst>
                                          <p:attrName>ppt_x</p:attrName>
                                          <p:attrName>ppt_y</p:attrName>
                                        </p:attrNameLst>
                                      </p:cBhvr>
                                      <p:rCtr x="3880" y="3287"/>
                                    </p:animMotion>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6">
                                            <p:txEl>
                                              <p:pRg st="2" end="2"/>
                                            </p:txEl>
                                          </p:spTgt>
                                        </p:tgtEl>
                                        <p:attrNameLst>
                                          <p:attrName>style.visibility</p:attrName>
                                        </p:attrNameLst>
                                      </p:cBhvr>
                                      <p:to>
                                        <p:strVal val="visible"/>
                                      </p:to>
                                    </p:set>
                                    <p:animEffect transition="in" filter="dissolve">
                                      <p:cBhvr>
                                        <p:cTn id="30" dur="500"/>
                                        <p:tgtEl>
                                          <p:spTgt spid="6">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6">
                                            <p:txEl>
                                              <p:pRg st="4" end="4"/>
                                            </p:txEl>
                                          </p:spTgt>
                                        </p:tgtEl>
                                        <p:attrNameLst>
                                          <p:attrName>style.visibility</p:attrName>
                                        </p:attrNameLst>
                                      </p:cBhvr>
                                      <p:to>
                                        <p:strVal val="visible"/>
                                      </p:to>
                                    </p:set>
                                    <p:animEffect transition="in" filter="dissolve">
                                      <p:cBhvr>
                                        <p:cTn id="35" dur="500"/>
                                        <p:tgtEl>
                                          <p:spTgt spid="6">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6">
                                            <p:txEl>
                                              <p:pRg st="6" end="6"/>
                                            </p:txEl>
                                          </p:spTgt>
                                        </p:tgtEl>
                                        <p:attrNameLst>
                                          <p:attrName>style.visibility</p:attrName>
                                        </p:attrNameLst>
                                      </p:cBhvr>
                                      <p:to>
                                        <p:strVal val="visible"/>
                                      </p:to>
                                    </p:set>
                                    <p:animEffect transition="in" filter="dissolve">
                                      <p:cBhvr>
                                        <p:cTn id="40" dur="500"/>
                                        <p:tgtEl>
                                          <p:spTgt spid="6">
                                            <p:txEl>
                                              <p:pRg st="6" end="6"/>
                                            </p:txEl>
                                          </p:spTgt>
                                        </p:tgtEl>
                                      </p:cBhvr>
                                    </p:animEffect>
                                  </p:childTnLst>
                                </p:cTn>
                              </p:par>
                              <p:par>
                                <p:cTn id="41" presetID="22" presetClass="entr" presetSubtype="1"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wipe(up)">
                                      <p:cBhvr>
                                        <p:cTn id="43" dur="2000"/>
                                        <p:tgtEl>
                                          <p:spTgt spid="22"/>
                                        </p:tgtEl>
                                      </p:cBhvr>
                                    </p:animEffect>
                                  </p:childTnLst>
                                </p:cTn>
                              </p:par>
                              <p:par>
                                <p:cTn id="44" presetID="22" presetClass="entr" presetSubtype="4" fill="hold" nodeType="withEffect">
                                  <p:stCondLst>
                                    <p:cond delay="0"/>
                                  </p:stCondLst>
                                  <p:childTnLst>
                                    <p:set>
                                      <p:cBhvr>
                                        <p:cTn id="45" dur="1" fill="hold">
                                          <p:stCondLst>
                                            <p:cond delay="0"/>
                                          </p:stCondLst>
                                        </p:cTn>
                                        <p:tgtEl>
                                          <p:spTgt spid="32"/>
                                        </p:tgtEl>
                                        <p:attrNameLst>
                                          <p:attrName>style.visibility</p:attrName>
                                        </p:attrNameLst>
                                      </p:cBhvr>
                                      <p:to>
                                        <p:strVal val="visible"/>
                                      </p:to>
                                    </p:set>
                                    <p:animEffect transition="in" filter="wipe(down)">
                                      <p:cBhvr>
                                        <p:cTn id="46"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19" grpId="0" animBg="1"/>
      <p:bldP spid="20" grpId="0"/>
      <p:bldP spid="21" grpId="0"/>
      <p:bldP spid="21" grpId="1"/>
      <p:bldP spid="6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BA80A-40FF-4A42-84A9-C1E8CB816699}"/>
              </a:ext>
            </a:extLst>
          </p:cNvPr>
          <p:cNvSpPr>
            <a:spLocks noGrp="1"/>
          </p:cNvSpPr>
          <p:nvPr>
            <p:ph type="title"/>
          </p:nvPr>
        </p:nvSpPr>
        <p:spPr/>
        <p:txBody>
          <a:bodyPr/>
          <a:lstStyle/>
          <a:p>
            <a:r>
              <a:rPr lang="en-US" dirty="0"/>
              <a:t>Pointers:</a:t>
            </a:r>
            <a:br>
              <a:rPr lang="en-US" dirty="0"/>
            </a:br>
            <a:r>
              <a:rPr lang="en-US" dirty="0"/>
              <a:t>An Analogy</a:t>
            </a:r>
          </a:p>
        </p:txBody>
      </p:sp>
      <p:sp>
        <p:nvSpPr>
          <p:cNvPr id="4" name="Footer Placeholder 3">
            <a:extLst>
              <a:ext uri="{FF2B5EF4-FFF2-40B4-BE49-F238E27FC236}">
                <a16:creationId xmlns:a16="http://schemas.microsoft.com/office/drawing/2014/main" id="{9DCAF342-7122-714D-B366-CEB8BC96CDA0}"/>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8F1EE383-0B63-5747-A8C2-5F3853638B14}"/>
              </a:ext>
            </a:extLst>
          </p:cNvPr>
          <p:cNvSpPr>
            <a:spLocks noGrp="1"/>
          </p:cNvSpPr>
          <p:nvPr>
            <p:ph type="sldNum" sz="quarter" idx="12"/>
          </p:nvPr>
        </p:nvSpPr>
        <p:spPr/>
        <p:txBody>
          <a:bodyPr/>
          <a:lstStyle/>
          <a:p>
            <a:fld id="{B30C84D9-7A41-4FEB-892B-80917372DB87}" type="slidenum">
              <a:rPr lang="en-US" smtClean="0"/>
              <a:t>25</a:t>
            </a:fld>
            <a:endParaRPr lang="en-US"/>
          </a:p>
        </p:txBody>
      </p:sp>
      <p:sp>
        <p:nvSpPr>
          <p:cNvPr id="6" name="Text Placeholder 5">
            <a:extLst>
              <a:ext uri="{FF2B5EF4-FFF2-40B4-BE49-F238E27FC236}">
                <a16:creationId xmlns:a16="http://schemas.microsoft.com/office/drawing/2014/main" id="{CBD23374-1770-1C41-B39E-8497EC27677B}"/>
              </a:ext>
            </a:extLst>
          </p:cNvPr>
          <p:cNvSpPr>
            <a:spLocks noGrp="1"/>
          </p:cNvSpPr>
          <p:nvPr>
            <p:ph type="body" sz="quarter" idx="13"/>
          </p:nvPr>
        </p:nvSpPr>
        <p:spPr/>
        <p:txBody>
          <a:bodyPr/>
          <a:lstStyle/>
          <a:p>
            <a:r>
              <a:rPr lang="en-US" dirty="0"/>
              <a:t>Slide by Bohn</a:t>
            </a:r>
          </a:p>
        </p:txBody>
      </p:sp>
      <p:grpSp>
        <p:nvGrpSpPr>
          <p:cNvPr id="53" name="Group 52">
            <a:extLst>
              <a:ext uri="{FF2B5EF4-FFF2-40B4-BE49-F238E27FC236}">
                <a16:creationId xmlns:a16="http://schemas.microsoft.com/office/drawing/2014/main" id="{4684376A-F79B-8D48-A621-EFDD86271E25}"/>
              </a:ext>
            </a:extLst>
          </p:cNvPr>
          <p:cNvGrpSpPr/>
          <p:nvPr/>
        </p:nvGrpSpPr>
        <p:grpSpPr>
          <a:xfrm>
            <a:off x="5584874" y="1568548"/>
            <a:ext cx="2011680" cy="1962443"/>
            <a:chOff x="5584874" y="1568548"/>
            <a:chExt cx="2011680" cy="1962443"/>
          </a:xfrm>
        </p:grpSpPr>
        <p:sp>
          <p:nvSpPr>
            <p:cNvPr id="46" name="Rectangle 45">
              <a:extLst>
                <a:ext uri="{FF2B5EF4-FFF2-40B4-BE49-F238E27FC236}">
                  <a16:creationId xmlns:a16="http://schemas.microsoft.com/office/drawing/2014/main" id="{35606C39-50A7-2D4A-A69E-A6EEDD6903C2}"/>
                </a:ext>
              </a:extLst>
            </p:cNvPr>
            <p:cNvSpPr/>
            <p:nvPr/>
          </p:nvSpPr>
          <p:spPr>
            <a:xfrm>
              <a:off x="5584874" y="2391508"/>
              <a:ext cx="2011680" cy="1139483"/>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E6550DB-8980-CE49-AF95-EC068EC25328}"/>
                </a:ext>
              </a:extLst>
            </p:cNvPr>
            <p:cNvSpPr/>
            <p:nvPr/>
          </p:nvSpPr>
          <p:spPr>
            <a:xfrm>
              <a:off x="6583680" y="1920240"/>
              <a:ext cx="1012874" cy="471268"/>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riangle 46">
              <a:extLst>
                <a:ext uri="{FF2B5EF4-FFF2-40B4-BE49-F238E27FC236}">
                  <a16:creationId xmlns:a16="http://schemas.microsoft.com/office/drawing/2014/main" id="{2069DBD7-BC1C-434A-A7A7-7E9D48F678E8}"/>
                </a:ext>
              </a:extLst>
            </p:cNvPr>
            <p:cNvSpPr/>
            <p:nvPr/>
          </p:nvSpPr>
          <p:spPr>
            <a:xfrm>
              <a:off x="5584874" y="1568548"/>
              <a:ext cx="1617784" cy="822960"/>
            </a:xfrm>
            <a:prstGeom prst="triangle">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779B756-20E2-E648-8DAE-F7F7A4FA1CC6}"/>
                </a:ext>
              </a:extLst>
            </p:cNvPr>
            <p:cNvSpPr/>
            <p:nvPr/>
          </p:nvSpPr>
          <p:spPr>
            <a:xfrm>
              <a:off x="6210886" y="2820572"/>
              <a:ext cx="288388" cy="710419"/>
            </a:xfrm>
            <a:prstGeom prst="rect">
              <a:avLst/>
            </a:prstGeom>
            <a:solidFill>
              <a:schemeClr val="accent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A012727F-D4B5-EF4E-A4EF-85CC540FC20D}"/>
                </a:ext>
              </a:extLst>
            </p:cNvPr>
            <p:cNvSpPr/>
            <p:nvPr/>
          </p:nvSpPr>
          <p:spPr>
            <a:xfrm>
              <a:off x="6836898" y="2713465"/>
              <a:ext cx="288388" cy="3612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3" name="Group 82">
            <a:extLst>
              <a:ext uri="{FF2B5EF4-FFF2-40B4-BE49-F238E27FC236}">
                <a16:creationId xmlns:a16="http://schemas.microsoft.com/office/drawing/2014/main" id="{63252713-16BB-E741-9E3B-999C65BA50EB}"/>
              </a:ext>
            </a:extLst>
          </p:cNvPr>
          <p:cNvGrpSpPr/>
          <p:nvPr/>
        </p:nvGrpSpPr>
        <p:grpSpPr>
          <a:xfrm>
            <a:off x="5591928" y="1563910"/>
            <a:ext cx="2011680" cy="1964217"/>
            <a:chOff x="5229685" y="1566774"/>
            <a:chExt cx="2011680" cy="1964217"/>
          </a:xfrm>
        </p:grpSpPr>
        <p:sp>
          <p:nvSpPr>
            <p:cNvPr id="84" name="Rectangle 83">
              <a:extLst>
                <a:ext uri="{FF2B5EF4-FFF2-40B4-BE49-F238E27FC236}">
                  <a16:creationId xmlns:a16="http://schemas.microsoft.com/office/drawing/2014/main" id="{3CA0E394-7F00-BF4E-9643-ED01153BE4D0}"/>
                </a:ext>
              </a:extLst>
            </p:cNvPr>
            <p:cNvSpPr/>
            <p:nvPr/>
          </p:nvSpPr>
          <p:spPr>
            <a:xfrm>
              <a:off x="5229685" y="2389734"/>
              <a:ext cx="2011680" cy="1139483"/>
            </a:xfrm>
            <a:prstGeom prst="rect">
              <a:avLst/>
            </a:prstGeom>
            <a:solidFill>
              <a:schemeClr val="accent6">
                <a:lumMod val="50000"/>
              </a:scheme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54EB8620-637B-4C43-83A0-139826774691}"/>
                </a:ext>
              </a:extLst>
            </p:cNvPr>
            <p:cNvSpPr/>
            <p:nvPr/>
          </p:nvSpPr>
          <p:spPr>
            <a:xfrm>
              <a:off x="6228491" y="1918466"/>
              <a:ext cx="1012874" cy="471268"/>
            </a:xfrm>
            <a:prstGeom prst="rect">
              <a:avLst/>
            </a:prstGeom>
            <a:solidFill>
              <a:schemeClr val="accent6">
                <a:lumMod val="50000"/>
              </a:scheme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riangle 85">
              <a:extLst>
                <a:ext uri="{FF2B5EF4-FFF2-40B4-BE49-F238E27FC236}">
                  <a16:creationId xmlns:a16="http://schemas.microsoft.com/office/drawing/2014/main" id="{C4FD2E42-9F19-F443-8F53-3C1BE23F87F8}"/>
                </a:ext>
              </a:extLst>
            </p:cNvPr>
            <p:cNvSpPr/>
            <p:nvPr/>
          </p:nvSpPr>
          <p:spPr>
            <a:xfrm>
              <a:off x="5229685" y="1566774"/>
              <a:ext cx="1617784" cy="822960"/>
            </a:xfrm>
            <a:prstGeom prst="triangle">
              <a:avLst/>
            </a:prstGeom>
            <a:solidFill>
              <a:schemeClr val="accent6">
                <a:lumMod val="50000"/>
              </a:schemeClr>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E6B7CD8B-EE48-644A-928D-5A6374B300AB}"/>
                </a:ext>
              </a:extLst>
            </p:cNvPr>
            <p:cNvSpPr/>
            <p:nvPr/>
          </p:nvSpPr>
          <p:spPr>
            <a:xfrm>
              <a:off x="5841208" y="2820572"/>
              <a:ext cx="288388" cy="710419"/>
            </a:xfrm>
            <a:prstGeom prst="rect">
              <a:avLst/>
            </a:prstGeom>
            <a:solidFill>
              <a:schemeClr val="accent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EC6E0B68-7D12-8A43-8551-8A913D30182F}"/>
                </a:ext>
              </a:extLst>
            </p:cNvPr>
            <p:cNvSpPr/>
            <p:nvPr/>
          </p:nvSpPr>
          <p:spPr>
            <a:xfrm>
              <a:off x="6467220" y="2713465"/>
              <a:ext cx="288388" cy="3612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 name="Group 53">
            <a:extLst>
              <a:ext uri="{FF2B5EF4-FFF2-40B4-BE49-F238E27FC236}">
                <a16:creationId xmlns:a16="http://schemas.microsoft.com/office/drawing/2014/main" id="{CDF03588-801C-1943-96A2-1FAC668350B8}"/>
              </a:ext>
            </a:extLst>
          </p:cNvPr>
          <p:cNvGrpSpPr/>
          <p:nvPr/>
        </p:nvGrpSpPr>
        <p:grpSpPr>
          <a:xfrm>
            <a:off x="7934178" y="1568548"/>
            <a:ext cx="2011680" cy="1962443"/>
            <a:chOff x="5584874" y="1568548"/>
            <a:chExt cx="2011680" cy="1962443"/>
          </a:xfrm>
        </p:grpSpPr>
        <p:sp>
          <p:nvSpPr>
            <p:cNvPr id="55" name="Rectangle 54">
              <a:extLst>
                <a:ext uri="{FF2B5EF4-FFF2-40B4-BE49-F238E27FC236}">
                  <a16:creationId xmlns:a16="http://schemas.microsoft.com/office/drawing/2014/main" id="{F7C51ACD-F828-7349-86E0-4FD95596745C}"/>
                </a:ext>
              </a:extLst>
            </p:cNvPr>
            <p:cNvSpPr/>
            <p:nvPr/>
          </p:nvSpPr>
          <p:spPr>
            <a:xfrm>
              <a:off x="5584874" y="2391508"/>
              <a:ext cx="2011680" cy="1139483"/>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5E6FC748-6318-6847-A735-99AD22DB66AC}"/>
                </a:ext>
              </a:extLst>
            </p:cNvPr>
            <p:cNvSpPr/>
            <p:nvPr/>
          </p:nvSpPr>
          <p:spPr>
            <a:xfrm>
              <a:off x="6583680" y="1920240"/>
              <a:ext cx="1012874" cy="471268"/>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riangle 56">
              <a:extLst>
                <a:ext uri="{FF2B5EF4-FFF2-40B4-BE49-F238E27FC236}">
                  <a16:creationId xmlns:a16="http://schemas.microsoft.com/office/drawing/2014/main" id="{497894B1-0C0E-BA40-B6B1-0364D4256634}"/>
                </a:ext>
              </a:extLst>
            </p:cNvPr>
            <p:cNvSpPr/>
            <p:nvPr/>
          </p:nvSpPr>
          <p:spPr>
            <a:xfrm>
              <a:off x="5584874" y="1568548"/>
              <a:ext cx="1617784" cy="822960"/>
            </a:xfrm>
            <a:prstGeom prst="triangle">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27B266DD-CC50-AA41-A6C1-2CA5FCBB5CAA}"/>
                </a:ext>
              </a:extLst>
            </p:cNvPr>
            <p:cNvSpPr/>
            <p:nvPr/>
          </p:nvSpPr>
          <p:spPr>
            <a:xfrm>
              <a:off x="6210886" y="2820572"/>
              <a:ext cx="288388" cy="710419"/>
            </a:xfrm>
            <a:prstGeom prst="rect">
              <a:avLst/>
            </a:prstGeom>
            <a:solidFill>
              <a:schemeClr val="accent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ABE8A44B-8D86-EB49-B39D-1A39C6D1A1C3}"/>
                </a:ext>
              </a:extLst>
            </p:cNvPr>
            <p:cNvSpPr/>
            <p:nvPr/>
          </p:nvSpPr>
          <p:spPr>
            <a:xfrm>
              <a:off x="6836898" y="2713465"/>
              <a:ext cx="288388" cy="3612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67B36933-9982-3F43-99B6-F4822D69575F}"/>
              </a:ext>
            </a:extLst>
          </p:cNvPr>
          <p:cNvGrpSpPr/>
          <p:nvPr/>
        </p:nvGrpSpPr>
        <p:grpSpPr>
          <a:xfrm>
            <a:off x="3207434" y="1568548"/>
            <a:ext cx="2011680" cy="1962443"/>
            <a:chOff x="5584874" y="1568548"/>
            <a:chExt cx="2011680" cy="1962443"/>
          </a:xfrm>
        </p:grpSpPr>
        <p:sp>
          <p:nvSpPr>
            <p:cNvPr id="61" name="Rectangle 60">
              <a:extLst>
                <a:ext uri="{FF2B5EF4-FFF2-40B4-BE49-F238E27FC236}">
                  <a16:creationId xmlns:a16="http://schemas.microsoft.com/office/drawing/2014/main" id="{1A576D69-8FF9-E74D-AC4C-F91FBC60FDE2}"/>
                </a:ext>
              </a:extLst>
            </p:cNvPr>
            <p:cNvSpPr/>
            <p:nvPr/>
          </p:nvSpPr>
          <p:spPr>
            <a:xfrm>
              <a:off x="5584874" y="2391508"/>
              <a:ext cx="2011680" cy="1139483"/>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98DC4101-F7B1-FA47-97B6-AC888D1B2188}"/>
                </a:ext>
              </a:extLst>
            </p:cNvPr>
            <p:cNvSpPr/>
            <p:nvPr/>
          </p:nvSpPr>
          <p:spPr>
            <a:xfrm>
              <a:off x="6583680" y="1920240"/>
              <a:ext cx="1012874" cy="471268"/>
            </a:xfrm>
            <a:prstGeom prst="rect">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riangle 62">
              <a:extLst>
                <a:ext uri="{FF2B5EF4-FFF2-40B4-BE49-F238E27FC236}">
                  <a16:creationId xmlns:a16="http://schemas.microsoft.com/office/drawing/2014/main" id="{3B942645-F67A-E24A-B9C4-958B52D6D53A}"/>
                </a:ext>
              </a:extLst>
            </p:cNvPr>
            <p:cNvSpPr/>
            <p:nvPr/>
          </p:nvSpPr>
          <p:spPr>
            <a:xfrm>
              <a:off x="5584874" y="1568548"/>
              <a:ext cx="1617784" cy="822960"/>
            </a:xfrm>
            <a:prstGeom prst="triangle">
              <a:avLst/>
            </a:prstGeom>
            <a:solidFill>
              <a:srgbClr val="00206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C47A319A-A87C-004E-BD9A-B1B18BA85268}"/>
                </a:ext>
              </a:extLst>
            </p:cNvPr>
            <p:cNvSpPr/>
            <p:nvPr/>
          </p:nvSpPr>
          <p:spPr>
            <a:xfrm>
              <a:off x="6210886" y="2820572"/>
              <a:ext cx="288388" cy="710419"/>
            </a:xfrm>
            <a:prstGeom prst="rect">
              <a:avLst/>
            </a:prstGeom>
            <a:solidFill>
              <a:schemeClr val="accent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368C986D-3CD5-6A4E-B181-B3AC1A52DD40}"/>
                </a:ext>
              </a:extLst>
            </p:cNvPr>
            <p:cNvSpPr/>
            <p:nvPr/>
          </p:nvSpPr>
          <p:spPr>
            <a:xfrm>
              <a:off x="6836898" y="2713465"/>
              <a:ext cx="288388" cy="3612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TextBox 65">
            <a:extLst>
              <a:ext uri="{FF2B5EF4-FFF2-40B4-BE49-F238E27FC236}">
                <a16:creationId xmlns:a16="http://schemas.microsoft.com/office/drawing/2014/main" id="{0BE23FBA-E495-3743-A588-5E184C9840B5}"/>
              </a:ext>
            </a:extLst>
          </p:cNvPr>
          <p:cNvSpPr txBox="1"/>
          <p:nvPr/>
        </p:nvSpPr>
        <p:spPr>
          <a:xfrm>
            <a:off x="3348029" y="2419646"/>
            <a:ext cx="769763" cy="369332"/>
          </a:xfrm>
          <a:prstGeom prst="rect">
            <a:avLst/>
          </a:prstGeom>
          <a:noFill/>
        </p:spPr>
        <p:txBody>
          <a:bodyPr wrap="none" rtlCol="0">
            <a:spAutoFit/>
          </a:bodyPr>
          <a:lstStyle/>
          <a:p>
            <a:r>
              <a:rPr lang="en-US" dirty="0">
                <a:solidFill>
                  <a:srgbClr val="FFFF00"/>
                </a:solidFill>
              </a:rPr>
              <a:t>12344</a:t>
            </a:r>
          </a:p>
        </p:txBody>
      </p:sp>
      <p:sp>
        <p:nvSpPr>
          <p:cNvPr id="67" name="TextBox 66">
            <a:extLst>
              <a:ext uri="{FF2B5EF4-FFF2-40B4-BE49-F238E27FC236}">
                <a16:creationId xmlns:a16="http://schemas.microsoft.com/office/drawing/2014/main" id="{65815EAA-BE90-0B49-A57B-5FBD26F80F13}"/>
              </a:ext>
            </a:extLst>
          </p:cNvPr>
          <p:cNvSpPr txBox="1"/>
          <p:nvPr/>
        </p:nvSpPr>
        <p:spPr>
          <a:xfrm>
            <a:off x="5732008" y="2400272"/>
            <a:ext cx="769763" cy="369332"/>
          </a:xfrm>
          <a:prstGeom prst="rect">
            <a:avLst/>
          </a:prstGeom>
          <a:noFill/>
        </p:spPr>
        <p:txBody>
          <a:bodyPr wrap="none" rtlCol="0">
            <a:spAutoFit/>
          </a:bodyPr>
          <a:lstStyle/>
          <a:p>
            <a:r>
              <a:rPr lang="en-US" dirty="0">
                <a:solidFill>
                  <a:srgbClr val="FFFF00"/>
                </a:solidFill>
              </a:rPr>
              <a:t>12345</a:t>
            </a:r>
          </a:p>
        </p:txBody>
      </p:sp>
      <p:sp>
        <p:nvSpPr>
          <p:cNvPr id="68" name="TextBox 67">
            <a:extLst>
              <a:ext uri="{FF2B5EF4-FFF2-40B4-BE49-F238E27FC236}">
                <a16:creationId xmlns:a16="http://schemas.microsoft.com/office/drawing/2014/main" id="{84274195-E631-154A-9423-7CFC0612D162}"/>
              </a:ext>
            </a:extLst>
          </p:cNvPr>
          <p:cNvSpPr txBox="1"/>
          <p:nvPr/>
        </p:nvSpPr>
        <p:spPr>
          <a:xfrm>
            <a:off x="8074876" y="2396945"/>
            <a:ext cx="769763" cy="369332"/>
          </a:xfrm>
          <a:prstGeom prst="rect">
            <a:avLst/>
          </a:prstGeom>
          <a:noFill/>
        </p:spPr>
        <p:txBody>
          <a:bodyPr wrap="none" rtlCol="0">
            <a:spAutoFit/>
          </a:bodyPr>
          <a:lstStyle/>
          <a:p>
            <a:r>
              <a:rPr lang="en-US" dirty="0">
                <a:solidFill>
                  <a:srgbClr val="FFFF00"/>
                </a:solidFill>
              </a:rPr>
              <a:t>12346</a:t>
            </a:r>
          </a:p>
        </p:txBody>
      </p:sp>
      <p:grpSp>
        <p:nvGrpSpPr>
          <p:cNvPr id="71" name="Group 70">
            <a:extLst>
              <a:ext uri="{FF2B5EF4-FFF2-40B4-BE49-F238E27FC236}">
                <a16:creationId xmlns:a16="http://schemas.microsoft.com/office/drawing/2014/main" id="{B93FD631-7CED-1646-98EE-5BD7F40B3A6C}"/>
              </a:ext>
            </a:extLst>
          </p:cNvPr>
          <p:cNvGrpSpPr/>
          <p:nvPr/>
        </p:nvGrpSpPr>
        <p:grpSpPr>
          <a:xfrm>
            <a:off x="1273126" y="3826413"/>
            <a:ext cx="2672862" cy="1280160"/>
            <a:chOff x="1856935" y="4311748"/>
            <a:chExt cx="2672862" cy="1280160"/>
          </a:xfrm>
          <a:solidFill>
            <a:schemeClr val="bg1">
              <a:lumMod val="75000"/>
            </a:schemeClr>
          </a:solidFill>
        </p:grpSpPr>
        <p:sp>
          <p:nvSpPr>
            <p:cNvPr id="69" name="Rectangle 68">
              <a:extLst>
                <a:ext uri="{FF2B5EF4-FFF2-40B4-BE49-F238E27FC236}">
                  <a16:creationId xmlns:a16="http://schemas.microsoft.com/office/drawing/2014/main" id="{A2D01614-8A1B-304A-96B9-996D8D454E54}"/>
                </a:ext>
              </a:extLst>
            </p:cNvPr>
            <p:cNvSpPr/>
            <p:nvPr/>
          </p:nvSpPr>
          <p:spPr>
            <a:xfrm>
              <a:off x="1856935" y="4311748"/>
              <a:ext cx="2672862" cy="128016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riangle 69">
              <a:extLst>
                <a:ext uri="{FF2B5EF4-FFF2-40B4-BE49-F238E27FC236}">
                  <a16:creationId xmlns:a16="http://schemas.microsoft.com/office/drawing/2014/main" id="{C4783D41-A7BA-DC4D-B8BC-35C4CA8A7C74}"/>
                </a:ext>
              </a:extLst>
            </p:cNvPr>
            <p:cNvSpPr/>
            <p:nvPr/>
          </p:nvSpPr>
          <p:spPr>
            <a:xfrm rot="10800000">
              <a:off x="1856935" y="4311748"/>
              <a:ext cx="2672862" cy="527539"/>
            </a:xfrm>
            <a:prstGeom prst="triangl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2" name="TextBox 71">
            <a:extLst>
              <a:ext uri="{FF2B5EF4-FFF2-40B4-BE49-F238E27FC236}">
                <a16:creationId xmlns:a16="http://schemas.microsoft.com/office/drawing/2014/main" id="{FDF73FC8-7F7A-114C-9459-68EC68FB0477}"/>
              </a:ext>
            </a:extLst>
          </p:cNvPr>
          <p:cNvSpPr txBox="1"/>
          <p:nvPr/>
        </p:nvSpPr>
        <p:spPr>
          <a:xfrm>
            <a:off x="1527881" y="4466493"/>
            <a:ext cx="2163349" cy="369332"/>
          </a:xfrm>
          <a:prstGeom prst="rect">
            <a:avLst/>
          </a:prstGeom>
          <a:noFill/>
        </p:spPr>
        <p:txBody>
          <a:bodyPr wrap="none" rtlCol="0">
            <a:spAutoFit/>
          </a:bodyPr>
          <a:lstStyle/>
          <a:p>
            <a:r>
              <a:rPr lang="en-US" dirty="0"/>
              <a:t>12345 Sesame Street</a:t>
            </a:r>
          </a:p>
        </p:txBody>
      </p:sp>
      <p:sp>
        <p:nvSpPr>
          <p:cNvPr id="73" name="TextBox 72">
            <a:extLst>
              <a:ext uri="{FF2B5EF4-FFF2-40B4-BE49-F238E27FC236}">
                <a16:creationId xmlns:a16="http://schemas.microsoft.com/office/drawing/2014/main" id="{4F983D89-8183-534D-99BF-36EECEBC0DEA}"/>
              </a:ext>
            </a:extLst>
          </p:cNvPr>
          <p:cNvSpPr txBox="1"/>
          <p:nvPr/>
        </p:nvSpPr>
        <p:spPr>
          <a:xfrm>
            <a:off x="5405200" y="4327918"/>
            <a:ext cx="4065408" cy="369332"/>
          </a:xfrm>
          <a:prstGeom prst="rect">
            <a:avLst/>
          </a:prstGeom>
          <a:noFill/>
        </p:spPr>
        <p:txBody>
          <a:bodyPr wrap="none" rtlCol="0">
            <a:spAutoFit/>
          </a:bodyPr>
          <a:lstStyle/>
          <a:p>
            <a:r>
              <a:rPr lang="en-US" dirty="0"/>
              <a:t>The envelope does not contain the house</a:t>
            </a:r>
          </a:p>
        </p:txBody>
      </p:sp>
      <p:sp>
        <p:nvSpPr>
          <p:cNvPr id="75" name="TextBox 74">
            <a:extLst>
              <a:ext uri="{FF2B5EF4-FFF2-40B4-BE49-F238E27FC236}">
                <a16:creationId xmlns:a16="http://schemas.microsoft.com/office/drawing/2014/main" id="{5BF466AD-A373-5D40-B247-7DA3404049EF}"/>
              </a:ext>
            </a:extLst>
          </p:cNvPr>
          <p:cNvSpPr txBox="1"/>
          <p:nvPr/>
        </p:nvSpPr>
        <p:spPr>
          <a:xfrm>
            <a:off x="5423207" y="4651159"/>
            <a:ext cx="4671535" cy="369332"/>
          </a:xfrm>
          <a:prstGeom prst="rect">
            <a:avLst/>
          </a:prstGeom>
          <a:noFill/>
        </p:spPr>
        <p:txBody>
          <a:bodyPr wrap="none" rtlCol="0">
            <a:spAutoFit/>
          </a:bodyPr>
          <a:lstStyle/>
          <a:p>
            <a:r>
              <a:rPr lang="en-US" dirty="0"/>
              <a:t>The envelope contains the address of the house</a:t>
            </a:r>
          </a:p>
        </p:txBody>
      </p:sp>
      <p:grpSp>
        <p:nvGrpSpPr>
          <p:cNvPr id="76" name="Group 75">
            <a:extLst>
              <a:ext uri="{FF2B5EF4-FFF2-40B4-BE49-F238E27FC236}">
                <a16:creationId xmlns:a16="http://schemas.microsoft.com/office/drawing/2014/main" id="{7AABAEC2-E79D-D94F-BF69-4E7BC16B3935}"/>
              </a:ext>
            </a:extLst>
          </p:cNvPr>
          <p:cNvGrpSpPr/>
          <p:nvPr/>
        </p:nvGrpSpPr>
        <p:grpSpPr>
          <a:xfrm>
            <a:off x="2546252" y="4920066"/>
            <a:ext cx="2672862" cy="1280160"/>
            <a:chOff x="1856935" y="4311748"/>
            <a:chExt cx="2672862" cy="1280160"/>
          </a:xfrm>
          <a:solidFill>
            <a:schemeClr val="bg1">
              <a:lumMod val="75000"/>
            </a:schemeClr>
          </a:solidFill>
        </p:grpSpPr>
        <p:sp>
          <p:nvSpPr>
            <p:cNvPr id="77" name="Rectangle 76">
              <a:extLst>
                <a:ext uri="{FF2B5EF4-FFF2-40B4-BE49-F238E27FC236}">
                  <a16:creationId xmlns:a16="http://schemas.microsoft.com/office/drawing/2014/main" id="{7C990276-647A-E541-9E76-D1F5A1B330B8}"/>
                </a:ext>
              </a:extLst>
            </p:cNvPr>
            <p:cNvSpPr/>
            <p:nvPr/>
          </p:nvSpPr>
          <p:spPr>
            <a:xfrm>
              <a:off x="1856935" y="4311748"/>
              <a:ext cx="2672862" cy="128016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riangle 77">
              <a:extLst>
                <a:ext uri="{FF2B5EF4-FFF2-40B4-BE49-F238E27FC236}">
                  <a16:creationId xmlns:a16="http://schemas.microsoft.com/office/drawing/2014/main" id="{A2B693A9-5089-8F48-81D7-F8CF22ADD203}"/>
                </a:ext>
              </a:extLst>
            </p:cNvPr>
            <p:cNvSpPr/>
            <p:nvPr/>
          </p:nvSpPr>
          <p:spPr>
            <a:xfrm rot="10800000">
              <a:off x="1856935" y="4311748"/>
              <a:ext cx="2672862" cy="527539"/>
            </a:xfrm>
            <a:prstGeom prst="triangl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9" name="TextBox 78">
            <a:extLst>
              <a:ext uri="{FF2B5EF4-FFF2-40B4-BE49-F238E27FC236}">
                <a16:creationId xmlns:a16="http://schemas.microsoft.com/office/drawing/2014/main" id="{2E62CA7A-E20B-924F-BBFB-00A9BE169B75}"/>
              </a:ext>
            </a:extLst>
          </p:cNvPr>
          <p:cNvSpPr txBox="1"/>
          <p:nvPr/>
        </p:nvSpPr>
        <p:spPr>
          <a:xfrm>
            <a:off x="2801007" y="5560146"/>
            <a:ext cx="2163349" cy="369332"/>
          </a:xfrm>
          <a:prstGeom prst="rect">
            <a:avLst/>
          </a:prstGeom>
          <a:noFill/>
        </p:spPr>
        <p:txBody>
          <a:bodyPr wrap="none" rtlCol="0">
            <a:spAutoFit/>
          </a:bodyPr>
          <a:lstStyle/>
          <a:p>
            <a:r>
              <a:rPr lang="en-US" dirty="0"/>
              <a:t>12345 Sesame Street</a:t>
            </a:r>
          </a:p>
        </p:txBody>
      </p:sp>
      <p:sp>
        <p:nvSpPr>
          <p:cNvPr id="80" name="TextBox 79">
            <a:extLst>
              <a:ext uri="{FF2B5EF4-FFF2-40B4-BE49-F238E27FC236}">
                <a16:creationId xmlns:a16="http://schemas.microsoft.com/office/drawing/2014/main" id="{07F99AF6-A749-3441-BC08-0DDEE80E3F33}"/>
              </a:ext>
            </a:extLst>
          </p:cNvPr>
          <p:cNvSpPr txBox="1"/>
          <p:nvPr/>
        </p:nvSpPr>
        <p:spPr>
          <a:xfrm>
            <a:off x="5423207" y="5070755"/>
            <a:ext cx="4812279" cy="369332"/>
          </a:xfrm>
          <a:prstGeom prst="rect">
            <a:avLst/>
          </a:prstGeom>
          <a:noFill/>
        </p:spPr>
        <p:txBody>
          <a:bodyPr wrap="none" rtlCol="0">
            <a:spAutoFit/>
          </a:bodyPr>
          <a:lstStyle/>
          <a:p>
            <a:r>
              <a:rPr lang="en-US" dirty="0"/>
              <a:t>Multiple envelopes can contain the same address</a:t>
            </a:r>
          </a:p>
        </p:txBody>
      </p:sp>
      <p:sp>
        <p:nvSpPr>
          <p:cNvPr id="81" name="TextBox 80">
            <a:extLst>
              <a:ext uri="{FF2B5EF4-FFF2-40B4-BE49-F238E27FC236}">
                <a16:creationId xmlns:a16="http://schemas.microsoft.com/office/drawing/2014/main" id="{9B20E296-C239-BB4E-89A2-B63018725703}"/>
              </a:ext>
            </a:extLst>
          </p:cNvPr>
          <p:cNvSpPr txBox="1"/>
          <p:nvPr/>
        </p:nvSpPr>
        <p:spPr>
          <a:xfrm>
            <a:off x="2801006" y="5560146"/>
            <a:ext cx="2163349" cy="369332"/>
          </a:xfrm>
          <a:prstGeom prst="rect">
            <a:avLst/>
          </a:prstGeom>
          <a:noFill/>
        </p:spPr>
        <p:txBody>
          <a:bodyPr wrap="none" rtlCol="0">
            <a:spAutoFit/>
          </a:bodyPr>
          <a:lstStyle/>
          <a:p>
            <a:r>
              <a:rPr lang="en-US" dirty="0">
                <a:solidFill>
                  <a:srgbClr val="C00000"/>
                </a:solidFill>
              </a:rPr>
              <a:t>12346 Sesame Street</a:t>
            </a:r>
          </a:p>
        </p:txBody>
      </p:sp>
      <p:sp>
        <p:nvSpPr>
          <p:cNvPr id="82" name="TextBox 81">
            <a:extLst>
              <a:ext uri="{FF2B5EF4-FFF2-40B4-BE49-F238E27FC236}">
                <a16:creationId xmlns:a16="http://schemas.microsoft.com/office/drawing/2014/main" id="{15F6C069-32D7-4940-81B1-BA1A6F8BA2B2}"/>
              </a:ext>
            </a:extLst>
          </p:cNvPr>
          <p:cNvSpPr txBox="1"/>
          <p:nvPr/>
        </p:nvSpPr>
        <p:spPr>
          <a:xfrm>
            <a:off x="5423207" y="5823375"/>
            <a:ext cx="6330387" cy="369332"/>
          </a:xfrm>
          <a:prstGeom prst="rect">
            <a:avLst/>
          </a:prstGeom>
          <a:noFill/>
        </p:spPr>
        <p:txBody>
          <a:bodyPr wrap="none" rtlCol="0">
            <a:spAutoFit/>
          </a:bodyPr>
          <a:lstStyle/>
          <a:p>
            <a:r>
              <a:rPr lang="en-US" dirty="0"/>
              <a:t>Changing one envelope’s address does not affect other envelopes</a:t>
            </a:r>
          </a:p>
        </p:txBody>
      </p:sp>
      <p:sp>
        <p:nvSpPr>
          <p:cNvPr id="89" name="TextBox 88">
            <a:extLst>
              <a:ext uri="{FF2B5EF4-FFF2-40B4-BE49-F238E27FC236}">
                <a16:creationId xmlns:a16="http://schemas.microsoft.com/office/drawing/2014/main" id="{8F92A5BE-C0AF-3545-9600-B995ADDADB9C}"/>
              </a:ext>
            </a:extLst>
          </p:cNvPr>
          <p:cNvSpPr txBox="1"/>
          <p:nvPr/>
        </p:nvSpPr>
        <p:spPr>
          <a:xfrm>
            <a:off x="5423206" y="5350494"/>
            <a:ext cx="6607578" cy="369332"/>
          </a:xfrm>
          <a:prstGeom prst="rect">
            <a:avLst/>
          </a:prstGeom>
          <a:noFill/>
        </p:spPr>
        <p:txBody>
          <a:bodyPr wrap="none" rtlCol="0">
            <a:spAutoFit/>
          </a:bodyPr>
          <a:lstStyle/>
          <a:p>
            <a:r>
              <a:rPr lang="en-US" dirty="0"/>
              <a:t>If the house changes, people holding each envelope see the change</a:t>
            </a:r>
          </a:p>
        </p:txBody>
      </p:sp>
    </p:spTree>
    <p:extLst>
      <p:ext uri="{BB962C8B-B14F-4D97-AF65-F5344CB8AC3E}">
        <p14:creationId xmlns:p14="http://schemas.microsoft.com/office/powerpoint/2010/main" val="7125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dissolve">
                                      <p:cBhvr>
                                        <p:cTn id="7" dur="500"/>
                                        <p:tgtEl>
                                          <p:spTgt spid="73"/>
                                        </p:tgtEl>
                                      </p:cBhvr>
                                    </p:animEffect>
                                  </p:childTnLst>
                                </p:cTn>
                              </p:par>
                            </p:childTnLst>
                          </p:cTn>
                        </p:par>
                        <p:par>
                          <p:cTn id="8" fill="hold">
                            <p:stCondLst>
                              <p:cond delay="500"/>
                            </p:stCondLst>
                            <p:childTnLst>
                              <p:par>
                                <p:cTn id="9" presetID="9" presetClass="entr" presetSubtype="0" fill="hold" grpId="0" nodeType="afterEffect">
                                  <p:stCondLst>
                                    <p:cond delay="500"/>
                                  </p:stCondLst>
                                  <p:childTnLst>
                                    <p:set>
                                      <p:cBhvr>
                                        <p:cTn id="10" dur="1" fill="hold">
                                          <p:stCondLst>
                                            <p:cond delay="0"/>
                                          </p:stCondLst>
                                        </p:cTn>
                                        <p:tgtEl>
                                          <p:spTgt spid="75"/>
                                        </p:tgtEl>
                                        <p:attrNameLst>
                                          <p:attrName>style.visibility</p:attrName>
                                        </p:attrNameLst>
                                      </p:cBhvr>
                                      <p:to>
                                        <p:strVal val="visible"/>
                                      </p:to>
                                    </p:set>
                                    <p:animEffect transition="in" filter="dissolve">
                                      <p:cBhvr>
                                        <p:cTn id="11" dur="500"/>
                                        <p:tgtEl>
                                          <p:spTgt spid="75"/>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5" fill="hold" nodeType="clickEffect">
                                  <p:stCondLst>
                                    <p:cond delay="0"/>
                                  </p:stCondLst>
                                  <p:childTnLst>
                                    <p:set>
                                      <p:cBhvr>
                                        <p:cTn id="15" dur="1" fill="hold">
                                          <p:stCondLst>
                                            <p:cond delay="0"/>
                                          </p:stCondLst>
                                        </p:cTn>
                                        <p:tgtEl>
                                          <p:spTgt spid="76"/>
                                        </p:tgtEl>
                                        <p:attrNameLst>
                                          <p:attrName>style.visibility</p:attrName>
                                        </p:attrNameLst>
                                      </p:cBhvr>
                                      <p:to>
                                        <p:strVal val="visible"/>
                                      </p:to>
                                    </p:set>
                                    <p:animEffect transition="in" filter="randombar(vertical)">
                                      <p:cBhvr>
                                        <p:cTn id="16" dur="500"/>
                                        <p:tgtEl>
                                          <p:spTgt spid="76"/>
                                        </p:tgtEl>
                                      </p:cBhvr>
                                    </p:animEffect>
                                  </p:childTnLst>
                                </p:cTn>
                              </p:par>
                              <p:par>
                                <p:cTn id="17" presetID="14" presetClass="entr" presetSubtype="5" fill="hold" grpId="0" nodeType="withEffect">
                                  <p:stCondLst>
                                    <p:cond delay="0"/>
                                  </p:stCondLst>
                                  <p:childTnLst>
                                    <p:set>
                                      <p:cBhvr>
                                        <p:cTn id="18" dur="1" fill="hold">
                                          <p:stCondLst>
                                            <p:cond delay="0"/>
                                          </p:stCondLst>
                                        </p:cTn>
                                        <p:tgtEl>
                                          <p:spTgt spid="79"/>
                                        </p:tgtEl>
                                        <p:attrNameLst>
                                          <p:attrName>style.visibility</p:attrName>
                                        </p:attrNameLst>
                                      </p:cBhvr>
                                      <p:to>
                                        <p:strVal val="visible"/>
                                      </p:to>
                                    </p:set>
                                    <p:animEffect transition="in" filter="randombar(vertical)">
                                      <p:cBhvr>
                                        <p:cTn id="19" dur="500"/>
                                        <p:tgtEl>
                                          <p:spTgt spid="79"/>
                                        </p:tgtEl>
                                      </p:cBhvr>
                                    </p:animEffect>
                                  </p:childTnLst>
                                </p:cTn>
                              </p:par>
                            </p:childTnLst>
                          </p:cTn>
                        </p:par>
                        <p:par>
                          <p:cTn id="20" fill="hold">
                            <p:stCondLst>
                              <p:cond delay="500"/>
                            </p:stCondLst>
                            <p:childTnLst>
                              <p:par>
                                <p:cTn id="21" presetID="9" presetClass="entr" presetSubtype="0" fill="hold" grpId="0" nodeType="afterEffect">
                                  <p:stCondLst>
                                    <p:cond delay="500"/>
                                  </p:stCondLst>
                                  <p:childTnLst>
                                    <p:set>
                                      <p:cBhvr>
                                        <p:cTn id="22" dur="1" fill="hold">
                                          <p:stCondLst>
                                            <p:cond delay="0"/>
                                          </p:stCondLst>
                                        </p:cTn>
                                        <p:tgtEl>
                                          <p:spTgt spid="80"/>
                                        </p:tgtEl>
                                        <p:attrNameLst>
                                          <p:attrName>style.visibility</p:attrName>
                                        </p:attrNameLst>
                                      </p:cBhvr>
                                      <p:to>
                                        <p:strVal val="visible"/>
                                      </p:to>
                                    </p:set>
                                    <p:animEffect transition="in" filter="dissolve">
                                      <p:cBhvr>
                                        <p:cTn id="23" dur="500"/>
                                        <p:tgtEl>
                                          <p:spTgt spid="80"/>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5" fill="hold" nodeType="clickEffect">
                                  <p:stCondLst>
                                    <p:cond delay="0"/>
                                  </p:stCondLst>
                                  <p:childTnLst>
                                    <p:set>
                                      <p:cBhvr>
                                        <p:cTn id="27" dur="1" fill="hold">
                                          <p:stCondLst>
                                            <p:cond delay="0"/>
                                          </p:stCondLst>
                                        </p:cTn>
                                        <p:tgtEl>
                                          <p:spTgt spid="83"/>
                                        </p:tgtEl>
                                        <p:attrNameLst>
                                          <p:attrName>style.visibility</p:attrName>
                                        </p:attrNameLst>
                                      </p:cBhvr>
                                      <p:to>
                                        <p:strVal val="visible"/>
                                      </p:to>
                                    </p:set>
                                    <p:animEffect transition="in" filter="randombar(vertical)">
                                      <p:cBhvr>
                                        <p:cTn id="28" dur="500"/>
                                        <p:tgtEl>
                                          <p:spTgt spid="83"/>
                                        </p:tgtEl>
                                      </p:cBhvr>
                                    </p:animEffect>
                                  </p:childTnLst>
                                </p:cTn>
                              </p:par>
                            </p:childTnLst>
                          </p:cTn>
                        </p:par>
                        <p:par>
                          <p:cTn id="29" fill="hold">
                            <p:stCondLst>
                              <p:cond delay="500"/>
                            </p:stCondLst>
                            <p:childTnLst>
                              <p:par>
                                <p:cTn id="30" presetID="9" presetClass="entr" presetSubtype="0" fill="hold" grpId="0" nodeType="afterEffect">
                                  <p:stCondLst>
                                    <p:cond delay="0"/>
                                  </p:stCondLst>
                                  <p:childTnLst>
                                    <p:set>
                                      <p:cBhvr>
                                        <p:cTn id="31" dur="1" fill="hold">
                                          <p:stCondLst>
                                            <p:cond delay="0"/>
                                          </p:stCondLst>
                                        </p:cTn>
                                        <p:tgtEl>
                                          <p:spTgt spid="89"/>
                                        </p:tgtEl>
                                        <p:attrNameLst>
                                          <p:attrName>style.visibility</p:attrName>
                                        </p:attrNameLst>
                                      </p:cBhvr>
                                      <p:to>
                                        <p:strVal val="visible"/>
                                      </p:to>
                                    </p:set>
                                    <p:animEffect transition="in" filter="dissolve">
                                      <p:cBhvr>
                                        <p:cTn id="32" dur="500"/>
                                        <p:tgtEl>
                                          <p:spTgt spid="89"/>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xit" presetSubtype="10" fill="hold" grpId="1" nodeType="clickEffect">
                                  <p:stCondLst>
                                    <p:cond delay="0"/>
                                  </p:stCondLst>
                                  <p:childTnLst>
                                    <p:animEffect transition="out" filter="randombar(horizontal)">
                                      <p:cBhvr>
                                        <p:cTn id="36" dur="500"/>
                                        <p:tgtEl>
                                          <p:spTgt spid="79"/>
                                        </p:tgtEl>
                                      </p:cBhvr>
                                    </p:animEffect>
                                    <p:set>
                                      <p:cBhvr>
                                        <p:cTn id="37" dur="1" fill="hold">
                                          <p:stCondLst>
                                            <p:cond delay="499"/>
                                          </p:stCondLst>
                                        </p:cTn>
                                        <p:tgtEl>
                                          <p:spTgt spid="79"/>
                                        </p:tgtEl>
                                        <p:attrNameLst>
                                          <p:attrName>style.visibility</p:attrName>
                                        </p:attrNameLst>
                                      </p:cBhvr>
                                      <p:to>
                                        <p:strVal val="hidden"/>
                                      </p:to>
                                    </p:set>
                                  </p:childTnLst>
                                </p:cTn>
                              </p:par>
                              <p:par>
                                <p:cTn id="38" presetID="14" presetClass="entr" presetSubtype="5" fill="hold" grpId="0" nodeType="withEffect">
                                  <p:stCondLst>
                                    <p:cond delay="0"/>
                                  </p:stCondLst>
                                  <p:childTnLst>
                                    <p:set>
                                      <p:cBhvr>
                                        <p:cTn id="39" dur="1" fill="hold">
                                          <p:stCondLst>
                                            <p:cond delay="0"/>
                                          </p:stCondLst>
                                        </p:cTn>
                                        <p:tgtEl>
                                          <p:spTgt spid="81"/>
                                        </p:tgtEl>
                                        <p:attrNameLst>
                                          <p:attrName>style.visibility</p:attrName>
                                        </p:attrNameLst>
                                      </p:cBhvr>
                                      <p:to>
                                        <p:strVal val="visible"/>
                                      </p:to>
                                    </p:set>
                                    <p:animEffect transition="in" filter="randombar(vertical)">
                                      <p:cBhvr>
                                        <p:cTn id="40" dur="500"/>
                                        <p:tgtEl>
                                          <p:spTgt spid="81"/>
                                        </p:tgtEl>
                                      </p:cBhvr>
                                    </p:animEffect>
                                  </p:childTnLst>
                                </p:cTn>
                              </p:par>
                            </p:childTnLst>
                          </p:cTn>
                        </p:par>
                        <p:par>
                          <p:cTn id="41" fill="hold">
                            <p:stCondLst>
                              <p:cond delay="500"/>
                            </p:stCondLst>
                            <p:childTnLst>
                              <p:par>
                                <p:cTn id="42" presetID="9" presetClass="entr" presetSubtype="0" fill="hold" grpId="0" nodeType="afterEffect">
                                  <p:stCondLst>
                                    <p:cond delay="500"/>
                                  </p:stCondLst>
                                  <p:childTnLst>
                                    <p:set>
                                      <p:cBhvr>
                                        <p:cTn id="43" dur="1" fill="hold">
                                          <p:stCondLst>
                                            <p:cond delay="0"/>
                                          </p:stCondLst>
                                        </p:cTn>
                                        <p:tgtEl>
                                          <p:spTgt spid="82"/>
                                        </p:tgtEl>
                                        <p:attrNameLst>
                                          <p:attrName>style.visibility</p:attrName>
                                        </p:attrNameLst>
                                      </p:cBhvr>
                                      <p:to>
                                        <p:strVal val="visible"/>
                                      </p:to>
                                    </p:set>
                                    <p:animEffect transition="in" filter="dissolve">
                                      <p:cBhvr>
                                        <p:cTn id="44"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75" grpId="0"/>
      <p:bldP spid="79" grpId="0"/>
      <p:bldP spid="79" grpId="1"/>
      <p:bldP spid="80" grpId="0"/>
      <p:bldP spid="81" grpId="0"/>
      <p:bldP spid="82" grpId="0"/>
      <p:bldP spid="8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76726-9087-7F42-A82A-5870DFF64354}"/>
              </a:ext>
            </a:extLst>
          </p:cNvPr>
          <p:cNvSpPr>
            <a:spLocks noGrp="1"/>
          </p:cNvSpPr>
          <p:nvPr>
            <p:ph type="title"/>
          </p:nvPr>
        </p:nvSpPr>
        <p:spPr/>
        <p:txBody>
          <a:bodyPr/>
          <a:lstStyle/>
          <a:p>
            <a:r>
              <a:rPr lang="en-US" dirty="0"/>
              <a:t>C Strings</a:t>
            </a:r>
          </a:p>
        </p:txBody>
      </p:sp>
      <p:sp>
        <p:nvSpPr>
          <p:cNvPr id="3" name="Content Placeholder 2">
            <a:extLst>
              <a:ext uri="{FF2B5EF4-FFF2-40B4-BE49-F238E27FC236}">
                <a16:creationId xmlns:a16="http://schemas.microsoft.com/office/drawing/2014/main" id="{8CB5B4BE-1856-C04B-B08B-36E3298580DB}"/>
              </a:ext>
            </a:extLst>
          </p:cNvPr>
          <p:cNvSpPr>
            <a:spLocks noGrp="1"/>
          </p:cNvSpPr>
          <p:nvPr>
            <p:ph sz="half" idx="1"/>
          </p:nvPr>
        </p:nvSpPr>
        <p:spPr>
          <a:xfrm>
            <a:off x="838200" y="1825625"/>
            <a:ext cx="5181600" cy="4667250"/>
          </a:xfrm>
        </p:spPr>
        <p:txBody>
          <a:bodyPr>
            <a:normAutofit/>
          </a:bodyPr>
          <a:lstStyle/>
          <a:p>
            <a:r>
              <a:rPr lang="en-US" dirty="0"/>
              <a:t>Array of ASCII characters</a:t>
            </a:r>
          </a:p>
          <a:p>
            <a:endParaRPr lang="en-US" dirty="0"/>
          </a:p>
          <a:p>
            <a:r>
              <a:rPr lang="en-US" dirty="0"/>
              <a:t>Terminated with ASCII NUL</a:t>
            </a:r>
          </a:p>
          <a:p>
            <a:pPr lvl="1"/>
            <a:r>
              <a:rPr lang="en-US" dirty="0"/>
              <a:t>'\0’</a:t>
            </a:r>
          </a:p>
          <a:p>
            <a:pPr lvl="1"/>
            <a:r>
              <a:rPr lang="en-US" dirty="0"/>
              <a:t>0x00</a:t>
            </a:r>
          </a:p>
          <a:p>
            <a:endParaRPr lang="en-US" dirty="0"/>
          </a:p>
          <a:p>
            <a:r>
              <a:rPr lang="en-US" dirty="0"/>
              <a:t>Byte ordering not relevant</a:t>
            </a:r>
          </a:p>
          <a:p>
            <a:pPr lvl="1"/>
            <a:r>
              <a:rPr lang="en-US" dirty="0"/>
              <a:t>A string is not a multibyte type</a:t>
            </a:r>
          </a:p>
          <a:p>
            <a:pPr lvl="1"/>
            <a:r>
              <a:rPr lang="en-US" dirty="0"/>
              <a:t>A string is an array of 1-byte char</a:t>
            </a:r>
          </a:p>
          <a:p>
            <a:pPr lvl="1"/>
            <a:r>
              <a:rPr lang="en-US" dirty="0"/>
              <a:t>A string is a pointer to a char</a:t>
            </a:r>
          </a:p>
        </p:txBody>
      </p:sp>
      <p:sp>
        <p:nvSpPr>
          <p:cNvPr id="5" name="Footer Placeholder 4">
            <a:extLst>
              <a:ext uri="{FF2B5EF4-FFF2-40B4-BE49-F238E27FC236}">
                <a16:creationId xmlns:a16="http://schemas.microsoft.com/office/drawing/2014/main" id="{006C075E-0ADC-7B4F-B06A-71A4775E7F6D}"/>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8326E262-E454-0741-98DA-87912C01B1A4}"/>
              </a:ext>
            </a:extLst>
          </p:cNvPr>
          <p:cNvSpPr>
            <a:spLocks noGrp="1"/>
          </p:cNvSpPr>
          <p:nvPr>
            <p:ph type="sldNum" sz="quarter" idx="12"/>
          </p:nvPr>
        </p:nvSpPr>
        <p:spPr/>
        <p:txBody>
          <a:bodyPr/>
          <a:lstStyle/>
          <a:p>
            <a:fld id="{B30C84D9-7A41-4FEB-892B-80917372DB87}" type="slidenum">
              <a:rPr lang="en-US" smtClean="0"/>
              <a:t>26</a:t>
            </a:fld>
            <a:endParaRPr lang="en-US"/>
          </a:p>
        </p:txBody>
      </p:sp>
      <p:sp>
        <p:nvSpPr>
          <p:cNvPr id="7" name="Text Placeholder 6">
            <a:extLst>
              <a:ext uri="{FF2B5EF4-FFF2-40B4-BE49-F238E27FC236}">
                <a16:creationId xmlns:a16="http://schemas.microsoft.com/office/drawing/2014/main" id="{28678D4B-6B1F-AE4E-A120-F39B6D3E37AF}"/>
              </a:ext>
            </a:extLst>
          </p:cNvPr>
          <p:cNvSpPr>
            <a:spLocks noGrp="1"/>
          </p:cNvSpPr>
          <p:nvPr>
            <p:ph type="body" sz="quarter" idx="13"/>
          </p:nvPr>
        </p:nvSpPr>
        <p:spPr/>
        <p:txBody>
          <a:bodyPr/>
          <a:lstStyle/>
          <a:p>
            <a:r>
              <a:rPr lang="en-US" dirty="0"/>
              <a:t>Slide by Bohn</a:t>
            </a:r>
          </a:p>
        </p:txBody>
      </p:sp>
      <p:sp>
        <p:nvSpPr>
          <p:cNvPr id="8" name="Rectangle 7">
            <a:extLst>
              <a:ext uri="{FF2B5EF4-FFF2-40B4-BE49-F238E27FC236}">
                <a16:creationId xmlns:a16="http://schemas.microsoft.com/office/drawing/2014/main" id="{B60F2901-B64E-074B-8EB8-AAFA2323085B}"/>
              </a:ext>
            </a:extLst>
          </p:cNvPr>
          <p:cNvSpPr/>
          <p:nvPr/>
        </p:nvSpPr>
        <p:spPr>
          <a:xfrm>
            <a:off x="6992321" y="1496547"/>
            <a:ext cx="2908168" cy="523220"/>
          </a:xfrm>
          <a:prstGeom prst="rect">
            <a:avLst/>
          </a:prstGeom>
        </p:spPr>
        <p:txBody>
          <a:bodyPr wrap="none">
            <a:spAutoFit/>
          </a:bodyPr>
          <a:lstStyle/>
          <a:p>
            <a:r>
              <a:rPr lang="en-US" sz="2800" dirty="0"/>
              <a:t>char s[] = "68588";</a:t>
            </a:r>
          </a:p>
        </p:txBody>
      </p:sp>
      <p:grpSp>
        <p:nvGrpSpPr>
          <p:cNvPr id="9" name="Group 8">
            <a:extLst>
              <a:ext uri="{FF2B5EF4-FFF2-40B4-BE49-F238E27FC236}">
                <a16:creationId xmlns:a16="http://schemas.microsoft.com/office/drawing/2014/main" id="{8DA1D082-D60A-1249-97DF-58A50900A565}"/>
              </a:ext>
            </a:extLst>
          </p:cNvPr>
          <p:cNvGrpSpPr/>
          <p:nvPr/>
        </p:nvGrpSpPr>
        <p:grpSpPr>
          <a:xfrm>
            <a:off x="9645807" y="2586832"/>
            <a:ext cx="948337" cy="2754311"/>
            <a:chOff x="5528663" y="3601246"/>
            <a:chExt cx="948337" cy="2754311"/>
          </a:xfrm>
        </p:grpSpPr>
        <p:sp>
          <p:nvSpPr>
            <p:cNvPr id="10" name="Rectangle 9">
              <a:extLst>
                <a:ext uri="{FF2B5EF4-FFF2-40B4-BE49-F238E27FC236}">
                  <a16:creationId xmlns:a16="http://schemas.microsoft.com/office/drawing/2014/main" id="{AB0460FB-41C3-B440-A063-095918D0C9CA}"/>
                </a:ext>
              </a:extLst>
            </p:cNvPr>
            <p:cNvSpPr/>
            <p:nvPr/>
          </p:nvSpPr>
          <p:spPr>
            <a:xfrm>
              <a:off x="5528663" y="4194539"/>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738C1382-39E3-CD40-92D5-871E7B01FBCA}"/>
                </a:ext>
              </a:extLst>
            </p:cNvPr>
            <p:cNvSpPr/>
            <p:nvPr/>
          </p:nvSpPr>
          <p:spPr>
            <a:xfrm>
              <a:off x="5528663" y="4464667"/>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12" name="Rectangle 11">
              <a:extLst>
                <a:ext uri="{FF2B5EF4-FFF2-40B4-BE49-F238E27FC236}">
                  <a16:creationId xmlns:a16="http://schemas.microsoft.com/office/drawing/2014/main" id="{89F37462-73F0-DB46-9E72-70AD0AB3DF9C}"/>
                </a:ext>
              </a:extLst>
            </p:cNvPr>
            <p:cNvSpPr/>
            <p:nvPr/>
          </p:nvSpPr>
          <p:spPr>
            <a:xfrm>
              <a:off x="5528663" y="4734794"/>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13" name="Rectangle 12">
              <a:extLst>
                <a:ext uri="{FF2B5EF4-FFF2-40B4-BE49-F238E27FC236}">
                  <a16:creationId xmlns:a16="http://schemas.microsoft.com/office/drawing/2014/main" id="{C3307879-C45F-6C46-AD8D-670254B44561}"/>
                </a:ext>
              </a:extLst>
            </p:cNvPr>
            <p:cNvSpPr/>
            <p:nvPr/>
          </p:nvSpPr>
          <p:spPr>
            <a:xfrm>
              <a:off x="5528663" y="5004921"/>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14" name="Rectangle 13">
              <a:extLst>
                <a:ext uri="{FF2B5EF4-FFF2-40B4-BE49-F238E27FC236}">
                  <a16:creationId xmlns:a16="http://schemas.microsoft.com/office/drawing/2014/main" id="{0607C7D0-9E65-E74D-BBC3-2D15AF9F5100}"/>
                </a:ext>
              </a:extLst>
            </p:cNvPr>
            <p:cNvSpPr/>
            <p:nvPr/>
          </p:nvSpPr>
          <p:spPr>
            <a:xfrm>
              <a:off x="5528663" y="5275048"/>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35</a:t>
              </a:r>
            </a:p>
          </p:txBody>
        </p:sp>
        <p:sp>
          <p:nvSpPr>
            <p:cNvPr id="15" name="Rectangle 14">
              <a:extLst>
                <a:ext uri="{FF2B5EF4-FFF2-40B4-BE49-F238E27FC236}">
                  <a16:creationId xmlns:a16="http://schemas.microsoft.com/office/drawing/2014/main" id="{BD9D51A1-9B82-B740-9E74-C0A523A72F90}"/>
                </a:ext>
              </a:extLst>
            </p:cNvPr>
            <p:cNvSpPr/>
            <p:nvPr/>
          </p:nvSpPr>
          <p:spPr>
            <a:xfrm>
              <a:off x="5528663" y="5545175"/>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16" name="Rectangle 15">
              <a:extLst>
                <a:ext uri="{FF2B5EF4-FFF2-40B4-BE49-F238E27FC236}">
                  <a16:creationId xmlns:a16="http://schemas.microsoft.com/office/drawing/2014/main" id="{F24F84B5-2BDA-2649-939E-97734A6FFBF7}"/>
                </a:ext>
              </a:extLst>
            </p:cNvPr>
            <p:cNvSpPr/>
            <p:nvPr/>
          </p:nvSpPr>
          <p:spPr>
            <a:xfrm>
              <a:off x="5528663" y="5815303"/>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36</a:t>
              </a:r>
            </a:p>
          </p:txBody>
        </p:sp>
        <p:sp>
          <p:nvSpPr>
            <p:cNvPr id="17" name="Rectangle 16">
              <a:extLst>
                <a:ext uri="{FF2B5EF4-FFF2-40B4-BE49-F238E27FC236}">
                  <a16:creationId xmlns:a16="http://schemas.microsoft.com/office/drawing/2014/main" id="{50BDAA1D-EC56-DE49-9B67-503511021A0A}"/>
                </a:ext>
              </a:extLst>
            </p:cNvPr>
            <p:cNvSpPr/>
            <p:nvPr/>
          </p:nvSpPr>
          <p:spPr>
            <a:xfrm>
              <a:off x="5528663" y="6085430"/>
              <a:ext cx="948337" cy="270127"/>
            </a:xfrm>
            <a:prstGeom prst="rect">
              <a:avLst/>
            </a:prstGeom>
            <a:solidFill>
              <a:schemeClr val="accent2">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TextBox 17">
              <a:extLst>
                <a:ext uri="{FF2B5EF4-FFF2-40B4-BE49-F238E27FC236}">
                  <a16:creationId xmlns:a16="http://schemas.microsoft.com/office/drawing/2014/main" id="{6F6F4506-FFFD-3549-9EF1-8886E880512F}"/>
                </a:ext>
              </a:extLst>
            </p:cNvPr>
            <p:cNvSpPr txBox="1"/>
            <p:nvPr/>
          </p:nvSpPr>
          <p:spPr>
            <a:xfrm>
              <a:off x="5584183" y="3601246"/>
              <a:ext cx="837088" cy="646331"/>
            </a:xfrm>
            <a:prstGeom prst="rect">
              <a:avLst/>
            </a:prstGeom>
            <a:noFill/>
          </p:spPr>
          <p:txBody>
            <a:bodyPr wrap="none" rtlCol="0">
              <a:spAutoFit/>
            </a:bodyPr>
            <a:lstStyle/>
            <a:p>
              <a:pPr algn="ctr"/>
              <a:r>
                <a:rPr lang="en-US" b="1" dirty="0"/>
                <a:t>Big</a:t>
              </a:r>
            </a:p>
            <a:p>
              <a:pPr algn="ctr"/>
              <a:r>
                <a:rPr lang="en-US" b="1" dirty="0"/>
                <a:t>Endian</a:t>
              </a:r>
            </a:p>
          </p:txBody>
        </p:sp>
      </p:grpSp>
      <p:grpSp>
        <p:nvGrpSpPr>
          <p:cNvPr id="19" name="Group 18">
            <a:extLst>
              <a:ext uri="{FF2B5EF4-FFF2-40B4-BE49-F238E27FC236}">
                <a16:creationId xmlns:a16="http://schemas.microsoft.com/office/drawing/2014/main" id="{23D2FDE2-BEE0-614E-9C2F-24256C4704B6}"/>
              </a:ext>
            </a:extLst>
          </p:cNvPr>
          <p:cNvGrpSpPr/>
          <p:nvPr/>
        </p:nvGrpSpPr>
        <p:grpSpPr>
          <a:xfrm>
            <a:off x="10690815" y="2586832"/>
            <a:ext cx="948337" cy="2754311"/>
            <a:chOff x="5528663" y="3601246"/>
            <a:chExt cx="948337" cy="2754311"/>
          </a:xfrm>
        </p:grpSpPr>
        <p:sp>
          <p:nvSpPr>
            <p:cNvPr id="20" name="Rectangle 19">
              <a:extLst>
                <a:ext uri="{FF2B5EF4-FFF2-40B4-BE49-F238E27FC236}">
                  <a16:creationId xmlns:a16="http://schemas.microsoft.com/office/drawing/2014/main" id="{9D34E150-5061-0D4E-9988-0C84CE932067}"/>
                </a:ext>
              </a:extLst>
            </p:cNvPr>
            <p:cNvSpPr/>
            <p:nvPr/>
          </p:nvSpPr>
          <p:spPr>
            <a:xfrm>
              <a:off x="5528663" y="4194539"/>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ectangle 20">
              <a:extLst>
                <a:ext uri="{FF2B5EF4-FFF2-40B4-BE49-F238E27FC236}">
                  <a16:creationId xmlns:a16="http://schemas.microsoft.com/office/drawing/2014/main" id="{99F08D35-7185-EA45-98C9-0547A6B7A47C}"/>
                </a:ext>
              </a:extLst>
            </p:cNvPr>
            <p:cNvSpPr/>
            <p:nvPr/>
          </p:nvSpPr>
          <p:spPr>
            <a:xfrm>
              <a:off x="5528663" y="4464667"/>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22" name="Rectangle 21">
              <a:extLst>
                <a:ext uri="{FF2B5EF4-FFF2-40B4-BE49-F238E27FC236}">
                  <a16:creationId xmlns:a16="http://schemas.microsoft.com/office/drawing/2014/main" id="{A447178D-B152-9B4C-995F-38E8BAB69BA5}"/>
                </a:ext>
              </a:extLst>
            </p:cNvPr>
            <p:cNvSpPr/>
            <p:nvPr/>
          </p:nvSpPr>
          <p:spPr>
            <a:xfrm>
              <a:off x="5528663" y="4734794"/>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23" name="Rectangle 22">
              <a:extLst>
                <a:ext uri="{FF2B5EF4-FFF2-40B4-BE49-F238E27FC236}">
                  <a16:creationId xmlns:a16="http://schemas.microsoft.com/office/drawing/2014/main" id="{7BCB1816-D73D-8E48-A4FD-C787B6EFE5C4}"/>
                </a:ext>
              </a:extLst>
            </p:cNvPr>
            <p:cNvSpPr/>
            <p:nvPr/>
          </p:nvSpPr>
          <p:spPr>
            <a:xfrm>
              <a:off x="5528663" y="5004921"/>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24" name="Rectangle 23">
              <a:extLst>
                <a:ext uri="{FF2B5EF4-FFF2-40B4-BE49-F238E27FC236}">
                  <a16:creationId xmlns:a16="http://schemas.microsoft.com/office/drawing/2014/main" id="{F155BEA8-D1E4-0E4B-AF14-D119F6BF8205}"/>
                </a:ext>
              </a:extLst>
            </p:cNvPr>
            <p:cNvSpPr/>
            <p:nvPr/>
          </p:nvSpPr>
          <p:spPr>
            <a:xfrm>
              <a:off x="5528663" y="5275048"/>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35</a:t>
              </a:r>
            </a:p>
          </p:txBody>
        </p:sp>
        <p:sp>
          <p:nvSpPr>
            <p:cNvPr id="25" name="Rectangle 24">
              <a:extLst>
                <a:ext uri="{FF2B5EF4-FFF2-40B4-BE49-F238E27FC236}">
                  <a16:creationId xmlns:a16="http://schemas.microsoft.com/office/drawing/2014/main" id="{8FB89189-4C64-5746-8759-E4183907E068}"/>
                </a:ext>
              </a:extLst>
            </p:cNvPr>
            <p:cNvSpPr/>
            <p:nvPr/>
          </p:nvSpPr>
          <p:spPr>
            <a:xfrm>
              <a:off x="5528663" y="5545175"/>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38</a:t>
              </a:r>
            </a:p>
          </p:txBody>
        </p:sp>
        <p:sp>
          <p:nvSpPr>
            <p:cNvPr id="26" name="Rectangle 25">
              <a:extLst>
                <a:ext uri="{FF2B5EF4-FFF2-40B4-BE49-F238E27FC236}">
                  <a16:creationId xmlns:a16="http://schemas.microsoft.com/office/drawing/2014/main" id="{FECFC6DB-56E8-1247-BD5E-1DD6BA0D63A3}"/>
                </a:ext>
              </a:extLst>
            </p:cNvPr>
            <p:cNvSpPr/>
            <p:nvPr/>
          </p:nvSpPr>
          <p:spPr>
            <a:xfrm>
              <a:off x="5528663" y="5815303"/>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36</a:t>
              </a:r>
            </a:p>
          </p:txBody>
        </p:sp>
        <p:sp>
          <p:nvSpPr>
            <p:cNvPr id="27" name="Rectangle 26">
              <a:extLst>
                <a:ext uri="{FF2B5EF4-FFF2-40B4-BE49-F238E27FC236}">
                  <a16:creationId xmlns:a16="http://schemas.microsoft.com/office/drawing/2014/main" id="{A789F5BF-2878-4F40-9321-D9DF9B7FC1C5}"/>
                </a:ext>
              </a:extLst>
            </p:cNvPr>
            <p:cNvSpPr/>
            <p:nvPr/>
          </p:nvSpPr>
          <p:spPr>
            <a:xfrm>
              <a:off x="5528663" y="6085430"/>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TextBox 27">
              <a:extLst>
                <a:ext uri="{FF2B5EF4-FFF2-40B4-BE49-F238E27FC236}">
                  <a16:creationId xmlns:a16="http://schemas.microsoft.com/office/drawing/2014/main" id="{9057DD01-2A37-B147-9FBE-24F3D987973B}"/>
                </a:ext>
              </a:extLst>
            </p:cNvPr>
            <p:cNvSpPr txBox="1"/>
            <p:nvPr/>
          </p:nvSpPr>
          <p:spPr>
            <a:xfrm>
              <a:off x="5584183" y="3601246"/>
              <a:ext cx="837088" cy="646331"/>
            </a:xfrm>
            <a:prstGeom prst="rect">
              <a:avLst/>
            </a:prstGeom>
            <a:noFill/>
          </p:spPr>
          <p:txBody>
            <a:bodyPr wrap="none" rtlCol="0">
              <a:spAutoFit/>
            </a:bodyPr>
            <a:lstStyle/>
            <a:p>
              <a:pPr algn="ctr"/>
              <a:r>
                <a:rPr lang="en-US" b="1" dirty="0"/>
                <a:t>Little</a:t>
              </a:r>
            </a:p>
            <a:p>
              <a:pPr algn="ctr"/>
              <a:r>
                <a:rPr lang="en-US" b="1" dirty="0"/>
                <a:t>Endian</a:t>
              </a:r>
            </a:p>
          </p:txBody>
        </p:sp>
      </p:grpSp>
      <p:sp>
        <p:nvSpPr>
          <p:cNvPr id="29" name="TextBox 28">
            <a:extLst>
              <a:ext uri="{FF2B5EF4-FFF2-40B4-BE49-F238E27FC236}">
                <a16:creationId xmlns:a16="http://schemas.microsoft.com/office/drawing/2014/main" id="{BAE34303-19E7-784D-814F-084AA2C3A9AC}"/>
              </a:ext>
            </a:extLst>
          </p:cNvPr>
          <p:cNvSpPr txBox="1"/>
          <p:nvPr/>
        </p:nvSpPr>
        <p:spPr>
          <a:xfrm>
            <a:off x="8755078" y="2874882"/>
            <a:ext cx="948337" cy="2585323"/>
          </a:xfrm>
          <a:prstGeom prst="rect">
            <a:avLst/>
          </a:prstGeom>
          <a:noFill/>
        </p:spPr>
        <p:txBody>
          <a:bodyPr wrap="none" rtlCol="0">
            <a:spAutoFit/>
          </a:bodyPr>
          <a:lstStyle/>
          <a:p>
            <a:r>
              <a:rPr lang="en-US" b="1" dirty="0"/>
              <a:t>Address</a:t>
            </a:r>
            <a:endParaRPr lang="en-US" dirty="0"/>
          </a:p>
          <a:p>
            <a:r>
              <a:rPr lang="en-US" dirty="0"/>
              <a:t>0x103A</a:t>
            </a:r>
          </a:p>
          <a:p>
            <a:r>
              <a:rPr lang="en-US" dirty="0"/>
              <a:t>0x1039</a:t>
            </a:r>
          </a:p>
          <a:p>
            <a:r>
              <a:rPr lang="en-US" dirty="0"/>
              <a:t>0x1038</a:t>
            </a:r>
          </a:p>
          <a:p>
            <a:r>
              <a:rPr lang="en-US" dirty="0"/>
              <a:t>0x1037</a:t>
            </a:r>
          </a:p>
          <a:p>
            <a:r>
              <a:rPr lang="en-US" dirty="0"/>
              <a:t>0x1036</a:t>
            </a:r>
          </a:p>
          <a:p>
            <a:r>
              <a:rPr lang="en-US" dirty="0"/>
              <a:t>0x1035</a:t>
            </a:r>
          </a:p>
          <a:p>
            <a:r>
              <a:rPr lang="en-US" dirty="0"/>
              <a:t>0x1034</a:t>
            </a:r>
          </a:p>
          <a:p>
            <a:r>
              <a:rPr lang="en-US" dirty="0"/>
              <a:t>0x1033</a:t>
            </a:r>
          </a:p>
        </p:txBody>
      </p:sp>
      <p:sp>
        <p:nvSpPr>
          <p:cNvPr id="30" name="Rectangle 29">
            <a:extLst>
              <a:ext uri="{FF2B5EF4-FFF2-40B4-BE49-F238E27FC236}">
                <a16:creationId xmlns:a16="http://schemas.microsoft.com/office/drawing/2014/main" id="{9E59CFAB-85B1-B046-B2A6-826693EC85D5}"/>
              </a:ext>
            </a:extLst>
          </p:cNvPr>
          <p:cNvSpPr/>
          <p:nvPr/>
        </p:nvSpPr>
        <p:spPr>
          <a:xfrm>
            <a:off x="6643699" y="4098020"/>
            <a:ext cx="948337" cy="270127"/>
          </a:xfrm>
          <a:prstGeom prst="rect">
            <a:avLst/>
          </a:prstGeom>
          <a:solidFill>
            <a:schemeClr val="accent4">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0x1034</a:t>
            </a:r>
          </a:p>
        </p:txBody>
      </p:sp>
      <p:sp>
        <p:nvSpPr>
          <p:cNvPr id="31" name="TextBox 30">
            <a:extLst>
              <a:ext uri="{FF2B5EF4-FFF2-40B4-BE49-F238E27FC236}">
                <a16:creationId xmlns:a16="http://schemas.microsoft.com/office/drawing/2014/main" id="{8FFE052F-5393-194E-B62E-FC39726B339C}"/>
              </a:ext>
            </a:extLst>
          </p:cNvPr>
          <p:cNvSpPr txBox="1"/>
          <p:nvPr/>
        </p:nvSpPr>
        <p:spPr>
          <a:xfrm>
            <a:off x="6320290" y="4023799"/>
            <a:ext cx="274434" cy="369332"/>
          </a:xfrm>
          <a:prstGeom prst="rect">
            <a:avLst/>
          </a:prstGeom>
          <a:noFill/>
        </p:spPr>
        <p:txBody>
          <a:bodyPr wrap="none" rtlCol="0">
            <a:spAutoFit/>
          </a:bodyPr>
          <a:lstStyle/>
          <a:p>
            <a:r>
              <a:rPr lang="en-US" dirty="0"/>
              <a:t>s</a:t>
            </a:r>
          </a:p>
        </p:txBody>
      </p:sp>
      <p:sp>
        <p:nvSpPr>
          <p:cNvPr id="32" name="Rectangle 31">
            <a:extLst>
              <a:ext uri="{FF2B5EF4-FFF2-40B4-BE49-F238E27FC236}">
                <a16:creationId xmlns:a16="http://schemas.microsoft.com/office/drawing/2014/main" id="{1C7F72AF-5919-2446-9288-B2FB1FD67597}"/>
              </a:ext>
            </a:extLst>
          </p:cNvPr>
          <p:cNvSpPr/>
          <p:nvPr/>
        </p:nvSpPr>
        <p:spPr>
          <a:xfrm rot="1410247">
            <a:off x="7307293" y="4219360"/>
            <a:ext cx="658836" cy="707886"/>
          </a:xfrm>
          <a:prstGeom prst="rect">
            <a:avLst/>
          </a:prstGeom>
        </p:spPr>
        <p:txBody>
          <a:bodyPr wrap="square">
            <a:spAutoFit/>
          </a:bodyPr>
          <a:lstStyle/>
          <a:p>
            <a:r>
              <a:rPr lang="en-US" sz="4000" dirty="0"/>
              <a:t>👉</a:t>
            </a:r>
          </a:p>
        </p:txBody>
      </p:sp>
    </p:spTree>
    <p:extLst>
      <p:ext uri="{BB962C8B-B14F-4D97-AF65-F5344CB8AC3E}">
        <p14:creationId xmlns:p14="http://schemas.microsoft.com/office/powerpoint/2010/main" val="3532607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5"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randombar(vertical)">
                                      <p:cBhvr>
                                        <p:cTn id="12" dur="500"/>
                                        <p:tgtEl>
                                          <p:spTgt spid="30"/>
                                        </p:tgtEl>
                                      </p:cBhvr>
                                    </p:animEffect>
                                  </p:childTnLst>
                                </p:cTn>
                              </p:par>
                              <p:par>
                                <p:cTn id="13" presetID="14" presetClass="entr" presetSubtype="5"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randombar(vertical)">
                                      <p:cBhvr>
                                        <p:cTn id="15" dur="500"/>
                                        <p:tgtEl>
                                          <p:spTgt spid="31"/>
                                        </p:tgtEl>
                                      </p:cBhvr>
                                    </p:animEffect>
                                  </p:childTnLst>
                                </p:cTn>
                              </p:par>
                              <p:par>
                                <p:cTn id="16" presetID="14" presetClass="entr" presetSubtype="5" fill="hold" grpId="1"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randombar(vertical)">
                                      <p:cBhvr>
                                        <p:cTn id="18" dur="500"/>
                                        <p:tgtEl>
                                          <p:spTgt spid="32"/>
                                        </p:tgtEl>
                                      </p:cBhvr>
                                    </p:animEffect>
                                  </p:childTnLst>
                                </p:cTn>
                              </p:par>
                              <p:par>
                                <p:cTn id="19" presetID="0" presetClass="path" presetSubtype="0" repeatCount="indefinite" accel="50000" decel="50000" autoRev="1" fill="hold" grpId="0" nodeType="withEffect">
                                  <p:stCondLst>
                                    <p:cond delay="0"/>
                                  </p:stCondLst>
                                  <p:childTnLst>
                                    <p:animMotion origin="layout" path="M -0.00377 -0.00834 L 0.07396 0.05741 " pathEditMode="relative" rAng="0" ptsTypes="AA">
                                      <p:cBhvr>
                                        <p:cTn id="20" dur="2000" fill="hold"/>
                                        <p:tgtEl>
                                          <p:spTgt spid="32"/>
                                        </p:tgtEl>
                                        <p:attrNameLst>
                                          <p:attrName>ppt_x</p:attrName>
                                          <p:attrName>ppt_y</p:attrName>
                                        </p:attrNameLst>
                                      </p:cBhvr>
                                      <p:rCtr x="3880" y="3287"/>
                                    </p:animMotion>
                                  </p:childTnLst>
                                </p:cTn>
                              </p:par>
                              <p:par>
                                <p:cTn id="21" presetID="14" presetClass="entr" presetSubtype="5" fill="hold" grpId="0"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randombar(vertical)">
                                      <p:cBhvr>
                                        <p:cTn id="23" dur="500"/>
                                        <p:tgtEl>
                                          <p:spTgt spid="29"/>
                                        </p:tgtEl>
                                      </p:cBhvr>
                                    </p:animEffect>
                                  </p:childTnLst>
                                </p:cTn>
                              </p:par>
                              <p:par>
                                <p:cTn id="24" presetID="14" presetClass="entr" presetSubtype="5" fill="hold"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randombar(vertical)">
                                      <p:cBhvr>
                                        <p:cTn id="26" dur="500"/>
                                        <p:tgtEl>
                                          <p:spTgt spid="9"/>
                                        </p:tgtEl>
                                      </p:cBhvr>
                                    </p:animEffect>
                                  </p:childTnLst>
                                </p:cTn>
                              </p:par>
                              <p:par>
                                <p:cTn id="27" presetID="14" presetClass="entr" presetSubtype="5"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randombar(vertical)">
                                      <p:cBhvr>
                                        <p:cTn id="2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9" grpId="0"/>
      <p:bldP spid="30" grpId="0" animBg="1"/>
      <p:bldP spid="31" grpId="0"/>
      <p:bldP spid="32" grpId="0"/>
      <p:bldP spid="32" grpId="1"/>
    </p:bldLst>
  </p:timing>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42" name="Rectangle 34"/>
          <p:cNvSpPr>
            <a:spLocks noGrp="1" noChangeArrowheads="1"/>
          </p:cNvSpPr>
          <p:nvPr>
            <p:ph type="title"/>
          </p:nvPr>
        </p:nvSpPr>
        <p:spPr/>
        <p:txBody>
          <a:bodyPr>
            <a:normAutofit/>
          </a:bodyPr>
          <a:lstStyle/>
          <a:p>
            <a:r>
              <a:rPr lang="en-US"/>
              <a:t>Machine-Level Code Representation</a:t>
            </a:r>
          </a:p>
        </p:txBody>
      </p:sp>
      <p:sp>
        <p:nvSpPr>
          <p:cNvPr id="17443" name="Rectangle 35"/>
          <p:cNvSpPr>
            <a:spLocks noGrp="1" noChangeArrowheads="1"/>
          </p:cNvSpPr>
          <p:nvPr>
            <p:ph idx="1"/>
          </p:nvPr>
        </p:nvSpPr>
        <p:spPr/>
        <p:txBody>
          <a:bodyPr>
            <a:normAutofit lnSpcReduction="10000"/>
          </a:bodyPr>
          <a:lstStyle/>
          <a:p>
            <a:r>
              <a:rPr lang="en-US" dirty="0"/>
              <a:t>Programs are byte sequences</a:t>
            </a:r>
          </a:p>
          <a:p>
            <a:r>
              <a:rPr lang="en-US" dirty="0"/>
              <a:t>Encode Program as Sequence of Instructions</a:t>
            </a:r>
          </a:p>
          <a:p>
            <a:pPr lvl="1"/>
            <a:r>
              <a:rPr lang="en-US" dirty="0"/>
              <a:t>Each instruction is a simple operation</a:t>
            </a:r>
          </a:p>
          <a:p>
            <a:pPr lvl="2"/>
            <a:r>
              <a:rPr lang="en-US" dirty="0"/>
              <a:t>Arithmetic operation</a:t>
            </a:r>
          </a:p>
          <a:p>
            <a:pPr lvl="2"/>
            <a:r>
              <a:rPr lang="en-US" dirty="0"/>
              <a:t>Read or write memory</a:t>
            </a:r>
          </a:p>
          <a:p>
            <a:pPr lvl="2"/>
            <a:r>
              <a:rPr lang="en-US" dirty="0"/>
              <a:t>Conditional branch</a:t>
            </a:r>
          </a:p>
          <a:p>
            <a:pPr lvl="1"/>
            <a:r>
              <a:rPr lang="en-US" dirty="0"/>
              <a:t>Instructions encoded as bytes</a:t>
            </a:r>
          </a:p>
          <a:p>
            <a:pPr lvl="2"/>
            <a:r>
              <a:rPr lang="en-US" dirty="0"/>
              <a:t>Different </a:t>
            </a:r>
            <a:r>
              <a:rPr lang="en-US" i="1" dirty="0"/>
              <a:t>instruction set architectures</a:t>
            </a:r>
            <a:r>
              <a:rPr lang="en-US" dirty="0"/>
              <a:t> interpret bytes differently</a:t>
            </a:r>
          </a:p>
          <a:p>
            <a:pPr lvl="2"/>
            <a:r>
              <a:rPr lang="en-US" dirty="0"/>
              <a:t>ARM, PowerPC (pre-2006 Mac) use 4 byte instructions</a:t>
            </a:r>
          </a:p>
          <a:p>
            <a:pPr lvl="3"/>
            <a:r>
              <a:rPr lang="en-US" dirty="0"/>
              <a:t>Reduced Instruction Set Computer (RISC)</a:t>
            </a:r>
          </a:p>
          <a:p>
            <a:pPr lvl="2"/>
            <a:r>
              <a:rPr lang="en-US" dirty="0"/>
              <a:t>x86 uses variable length instructions</a:t>
            </a:r>
          </a:p>
          <a:p>
            <a:pPr lvl="3"/>
            <a:r>
              <a:rPr lang="en-US" dirty="0"/>
              <a:t>Complex Instruction Set Computer (CISC)</a:t>
            </a:r>
          </a:p>
        </p:txBody>
      </p:sp>
      <p:sp>
        <p:nvSpPr>
          <p:cNvPr id="3" name="Text Placeholder 2"/>
          <p:cNvSpPr>
            <a:spLocks noGrp="1"/>
          </p:cNvSpPr>
          <p:nvPr>
            <p:ph type="body" sz="quarter" idx="13"/>
          </p:nvPr>
        </p:nvSpPr>
        <p:spPr/>
        <p:txBody>
          <a:bodyPr/>
          <a:lstStyle/>
          <a:p>
            <a:r>
              <a:rPr lang="en-US" dirty="0"/>
              <a:t>Slide by Bohn</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2" name="Slide Number Placeholder 1"/>
          <p:cNvSpPr>
            <a:spLocks noGrp="1"/>
          </p:cNvSpPr>
          <p:nvPr>
            <p:ph type="sldNum" sz="quarter" idx="12"/>
          </p:nvPr>
        </p:nvSpPr>
        <p:spPr/>
        <p:txBody>
          <a:bodyPr/>
          <a:lstStyle/>
          <a:p>
            <a:fld id="{B30C84D9-7A41-4FEB-892B-80917372DB87}" type="slidenum">
              <a:rPr lang="en-US" smtClean="0"/>
              <a:t>27</a:t>
            </a:fld>
            <a:endParaRPr lang="en-US"/>
          </a:p>
        </p:txBody>
      </p:sp>
    </p:spTree>
    <p:extLst>
      <p:ext uri="{BB962C8B-B14F-4D97-AF65-F5344CB8AC3E}">
        <p14:creationId xmlns:p14="http://schemas.microsoft.com/office/powerpoint/2010/main" val="280763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174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7443">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744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1744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499"/>
                                          </p:stCondLst>
                                        </p:cTn>
                                        <p:tgtEl>
                                          <p:spTgt spid="1744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17443">
                                            <p:txEl>
                                              <p:pRg st="5" end="5"/>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1744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1744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1744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499"/>
                                          </p:stCondLst>
                                        </p:cTn>
                                        <p:tgtEl>
                                          <p:spTgt spid="1744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499"/>
                                          </p:stCondLst>
                                        </p:cTn>
                                        <p:tgtEl>
                                          <p:spTgt spid="17443">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499"/>
                                          </p:stCondLst>
                                        </p:cTn>
                                        <p:tgtEl>
                                          <p:spTgt spid="1744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43" grpId="0" uiExpand="1" build="p" bldLvl="2" autoUpdateAnimBg="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Hexdump</a:t>
            </a:r>
            <a:br>
              <a:rPr lang="en-US" dirty="0"/>
            </a:br>
            <a:r>
              <a:rPr lang="en-US" i="1" dirty="0" err="1"/>
              <a:t>loopIndexing</a:t>
            </a:r>
            <a:r>
              <a:rPr lang="en-US" dirty="0"/>
              <a:t> executable file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5" name="Slide Number Placeholder 4"/>
          <p:cNvSpPr>
            <a:spLocks noGrp="1"/>
          </p:cNvSpPr>
          <p:nvPr>
            <p:ph type="sldNum" sz="quarter" idx="12"/>
          </p:nvPr>
        </p:nvSpPr>
        <p:spPr/>
        <p:txBody>
          <a:bodyPr/>
          <a:lstStyle/>
          <a:p>
            <a:fld id="{B30C84D9-7A41-4FEB-892B-80917372DB87}" type="slidenum">
              <a:rPr lang="en-US" smtClean="0"/>
              <a:t>28</a:t>
            </a:fld>
            <a:endParaRPr lang="en-US"/>
          </a:p>
        </p:txBody>
      </p:sp>
      <p:sp>
        <p:nvSpPr>
          <p:cNvPr id="8" name="Document 7">
            <a:extLst>
              <a:ext uri="{FF2B5EF4-FFF2-40B4-BE49-F238E27FC236}">
                <a16:creationId xmlns:a16="http://schemas.microsoft.com/office/drawing/2014/main" id="{3F0CA497-5F13-9449-B9E5-8ECA82AF060A}"/>
              </a:ext>
            </a:extLst>
          </p:cNvPr>
          <p:cNvSpPr/>
          <p:nvPr/>
        </p:nvSpPr>
        <p:spPr>
          <a:xfrm>
            <a:off x="1772530" y="1913206"/>
            <a:ext cx="8644596" cy="2278966"/>
          </a:xfrm>
          <a:prstGeom prst="flowChartDocument">
            <a:avLst/>
          </a:prstGeom>
          <a:blipFill>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ocument 8">
            <a:extLst>
              <a:ext uri="{FF2B5EF4-FFF2-40B4-BE49-F238E27FC236}">
                <a16:creationId xmlns:a16="http://schemas.microsoft.com/office/drawing/2014/main" id="{6401FB20-98B9-E14C-9506-23A73DCD464B}"/>
              </a:ext>
            </a:extLst>
          </p:cNvPr>
          <p:cNvSpPr/>
          <p:nvPr/>
        </p:nvSpPr>
        <p:spPr>
          <a:xfrm rot="10800000">
            <a:off x="1772530" y="4077384"/>
            <a:ext cx="8644596" cy="2278966"/>
          </a:xfrm>
          <a:prstGeom prst="flowChartDocument">
            <a:avLst/>
          </a:prstGeom>
          <a:blipFill dpi="0" rotWithShape="0">
            <a:blip r:embed="rId4"/>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198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9D410-7841-2146-9F82-81298437F497}"/>
              </a:ext>
            </a:extLst>
          </p:cNvPr>
          <p:cNvSpPr>
            <a:spLocks noGrp="1"/>
          </p:cNvSpPr>
          <p:nvPr>
            <p:ph type="title"/>
          </p:nvPr>
        </p:nvSpPr>
        <p:spPr>
          <a:xfrm>
            <a:off x="838200" y="365125"/>
            <a:ext cx="10515600" cy="1325563"/>
          </a:xfrm>
        </p:spPr>
        <p:txBody>
          <a:bodyPr/>
          <a:lstStyle/>
          <a:p>
            <a:r>
              <a:rPr lang="en-US" dirty="0"/>
              <a:t>Instruction Set Architectures:</a:t>
            </a:r>
            <a:br>
              <a:rPr lang="en-US" dirty="0"/>
            </a:br>
            <a:r>
              <a:rPr lang="en-US" dirty="0"/>
              <a:t>Different Bytes for same C-level code</a:t>
            </a:r>
          </a:p>
        </p:txBody>
      </p:sp>
      <p:sp>
        <p:nvSpPr>
          <p:cNvPr id="6" name="Content Placeholder 5">
            <a:extLst>
              <a:ext uri="{FF2B5EF4-FFF2-40B4-BE49-F238E27FC236}">
                <a16:creationId xmlns:a16="http://schemas.microsoft.com/office/drawing/2014/main" id="{115DB908-68A5-104A-B2CF-233B8ED4556F}"/>
              </a:ext>
            </a:extLst>
          </p:cNvPr>
          <p:cNvSpPr>
            <a:spLocks noGrp="1"/>
          </p:cNvSpPr>
          <p:nvPr>
            <p:ph sz="half" idx="1"/>
          </p:nvPr>
        </p:nvSpPr>
        <p:spPr>
          <a:xfrm>
            <a:off x="838200" y="1825625"/>
            <a:ext cx="4732606" cy="4351338"/>
          </a:xfrm>
        </p:spPr>
        <p:txBody>
          <a:bodyPr/>
          <a:lstStyle/>
          <a:p>
            <a:pPr marL="0" indent="0">
              <a:buNone/>
            </a:pPr>
            <a:r>
              <a:rPr lang="en-US" sz="2400" dirty="0">
                <a:latin typeface="Lucida Console" panose="020B0609040504020204" pitchFamily="49" charset="0"/>
              </a:rPr>
              <a:t>int add(int x, int y) {</a:t>
            </a:r>
            <a:br>
              <a:rPr lang="en-US" sz="2400" dirty="0">
                <a:latin typeface="Lucida Console" panose="020B0609040504020204" pitchFamily="49" charset="0"/>
              </a:rPr>
            </a:br>
            <a:r>
              <a:rPr lang="en-US" sz="2400" dirty="0">
                <a:latin typeface="Lucida Console" panose="020B0609040504020204" pitchFamily="49" charset="0"/>
              </a:rPr>
              <a:t>    return </a:t>
            </a:r>
            <a:r>
              <a:rPr lang="en-US" sz="2400" dirty="0" err="1">
                <a:latin typeface="Lucida Console" panose="020B0609040504020204" pitchFamily="49" charset="0"/>
              </a:rPr>
              <a:t>x+y</a:t>
            </a:r>
            <a:r>
              <a:rPr lang="en-US" sz="2400" dirty="0">
                <a:latin typeface="Lucida Console" panose="020B0609040504020204" pitchFamily="49" charset="0"/>
              </a:rPr>
              <a:t>;</a:t>
            </a:r>
            <a:br>
              <a:rPr lang="en-US" sz="2400" dirty="0">
                <a:latin typeface="Lucida Console" panose="020B0609040504020204" pitchFamily="49" charset="0"/>
              </a:rPr>
            </a:br>
            <a:r>
              <a:rPr lang="en-US" sz="2400" dirty="0">
                <a:latin typeface="Lucida Console" panose="020B0609040504020204" pitchFamily="49" charset="0"/>
              </a:rPr>
              <a:t>}</a:t>
            </a:r>
          </a:p>
          <a:p>
            <a:endParaRPr lang="en-US" dirty="0"/>
          </a:p>
          <a:p>
            <a:r>
              <a:rPr lang="en-US" dirty="0"/>
              <a:t>Compile with </a:t>
            </a:r>
            <a:r>
              <a:rPr lang="en-US" dirty="0" err="1"/>
              <a:t>gcc</a:t>
            </a:r>
            <a:r>
              <a:rPr lang="en-US" dirty="0"/>
              <a:t> -</a:t>
            </a:r>
            <a:r>
              <a:rPr lang="en-US" dirty="0" err="1"/>
              <a:t>Og</a:t>
            </a:r>
            <a:r>
              <a:rPr lang="en-US" dirty="0"/>
              <a:t> …</a:t>
            </a:r>
          </a:p>
          <a:p>
            <a:pPr lvl="1"/>
            <a:r>
              <a:rPr lang="en-US" dirty="0"/>
              <a:t>x86 uses a 3-byte instruction and a 1-byte instruction</a:t>
            </a:r>
          </a:p>
          <a:p>
            <a:pPr lvl="1"/>
            <a:r>
              <a:rPr lang="en-US" dirty="0"/>
              <a:t>ARM uses two 4-byte instructions</a:t>
            </a:r>
          </a:p>
        </p:txBody>
      </p:sp>
      <p:sp>
        <p:nvSpPr>
          <p:cNvPr id="13" name="Content Placeholder 12">
            <a:extLst>
              <a:ext uri="{FF2B5EF4-FFF2-40B4-BE49-F238E27FC236}">
                <a16:creationId xmlns:a16="http://schemas.microsoft.com/office/drawing/2014/main" id="{12C55198-C617-2146-B78E-60A47793C57E}"/>
              </a:ext>
            </a:extLst>
          </p:cNvPr>
          <p:cNvSpPr>
            <a:spLocks noGrp="1"/>
          </p:cNvSpPr>
          <p:nvPr>
            <p:ph sz="half" idx="2"/>
          </p:nvPr>
        </p:nvSpPr>
        <p:spPr>
          <a:xfrm>
            <a:off x="5423096" y="1825625"/>
            <a:ext cx="6604782" cy="4351338"/>
          </a:xfrm>
        </p:spPr>
        <p:txBody>
          <a:bodyPr/>
          <a:lstStyle/>
          <a:p>
            <a:r>
              <a:rPr lang="en-US" dirty="0"/>
              <a:t>X86-64</a:t>
            </a:r>
            <a:br>
              <a:rPr lang="en-US" dirty="0"/>
            </a:br>
            <a:r>
              <a:rPr lang="en-US" sz="2000" dirty="0">
                <a:latin typeface="Lucida Console" panose="020B0609040504020204" pitchFamily="49" charset="0"/>
              </a:rPr>
              <a:t>401136: 8d 04 37  lea (%rdi,%rsi,1),%</a:t>
            </a:r>
            <a:r>
              <a:rPr lang="en-US" sz="2000" dirty="0" err="1">
                <a:latin typeface="Lucida Console" panose="020B0609040504020204" pitchFamily="49" charset="0"/>
              </a:rPr>
              <a:t>eax</a:t>
            </a:r>
            <a:br>
              <a:rPr lang="en-US" sz="2000" dirty="0">
                <a:latin typeface="Lucida Console" panose="020B0609040504020204" pitchFamily="49" charset="0"/>
              </a:rPr>
            </a:br>
            <a:r>
              <a:rPr lang="en-US" sz="2000" dirty="0">
                <a:latin typeface="Lucida Console" panose="020B0609040504020204" pitchFamily="49" charset="0"/>
              </a:rPr>
              <a:t>401139: c3        ret</a:t>
            </a:r>
          </a:p>
          <a:p>
            <a:endParaRPr lang="en-US" dirty="0"/>
          </a:p>
          <a:p>
            <a:r>
              <a:rPr lang="en-US" dirty="0"/>
              <a:t>ARM64</a:t>
            </a:r>
            <a:br>
              <a:rPr lang="en-US" dirty="0"/>
            </a:br>
            <a:r>
              <a:rPr lang="en-US" sz="2000" dirty="0">
                <a:latin typeface="Lucida Console" panose="020B0609040504020204" pitchFamily="49" charset="0"/>
              </a:rPr>
              <a:t>400620: 0b 01 00 00  add w0, w0, w1</a:t>
            </a:r>
            <a:br>
              <a:rPr lang="en-US" sz="2000" dirty="0">
                <a:latin typeface="Lucida Console" panose="020B0609040504020204" pitchFamily="49" charset="0"/>
              </a:rPr>
            </a:br>
            <a:r>
              <a:rPr lang="en-US" sz="2000" dirty="0">
                <a:latin typeface="Lucida Console" panose="020B0609040504020204" pitchFamily="49" charset="0"/>
              </a:rPr>
              <a:t>400624: d6 5f 03 c0  ret</a:t>
            </a:r>
          </a:p>
        </p:txBody>
      </p:sp>
      <p:sp>
        <p:nvSpPr>
          <p:cNvPr id="3" name="Footer Placeholder 2">
            <a:extLst>
              <a:ext uri="{FF2B5EF4-FFF2-40B4-BE49-F238E27FC236}">
                <a16:creationId xmlns:a16="http://schemas.microsoft.com/office/drawing/2014/main" id="{5920D479-51E7-1047-85D7-94E327C069AB}"/>
              </a:ext>
            </a:extLst>
          </p:cNvPr>
          <p:cNvSpPr>
            <a:spLocks noGrp="1"/>
          </p:cNvSpPr>
          <p:nvPr>
            <p:ph type="ftr" sz="quarter" idx="11"/>
          </p:nvPr>
        </p:nvSpPr>
        <p:spPr>
          <a:xfrm>
            <a:off x="4038600" y="6356350"/>
            <a:ext cx="4114800" cy="365125"/>
          </a:xfrm>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10180027-AD56-874C-B18D-DA1F693AEA50}"/>
              </a:ext>
            </a:extLst>
          </p:cNvPr>
          <p:cNvSpPr>
            <a:spLocks noGrp="1"/>
          </p:cNvSpPr>
          <p:nvPr>
            <p:ph type="sldNum" sz="quarter" idx="12"/>
          </p:nvPr>
        </p:nvSpPr>
        <p:spPr>
          <a:xfrm>
            <a:off x="8610600" y="6356350"/>
            <a:ext cx="2743200" cy="365125"/>
          </a:xfrm>
        </p:spPr>
        <p:txBody>
          <a:bodyPr/>
          <a:lstStyle/>
          <a:p>
            <a:fld id="{B30C84D9-7A41-4FEB-892B-80917372DB87}" type="slidenum">
              <a:rPr lang="en-US" smtClean="0"/>
              <a:pPr/>
              <a:t>29</a:t>
            </a:fld>
            <a:endParaRPr lang="en-US"/>
          </a:p>
        </p:txBody>
      </p:sp>
      <p:sp>
        <p:nvSpPr>
          <p:cNvPr id="5" name="Text Placeholder 4">
            <a:extLst>
              <a:ext uri="{FF2B5EF4-FFF2-40B4-BE49-F238E27FC236}">
                <a16:creationId xmlns:a16="http://schemas.microsoft.com/office/drawing/2014/main" id="{0F01FBC1-8F0E-6B41-98F1-FCB439647051}"/>
              </a:ext>
            </a:extLst>
          </p:cNvPr>
          <p:cNvSpPr>
            <a:spLocks noGrp="1"/>
          </p:cNvSpPr>
          <p:nvPr>
            <p:ph type="body" sz="quarter" idx="13"/>
          </p:nvPr>
        </p:nvSpPr>
        <p:spPr>
          <a:xfrm rot="16200000">
            <a:off x="-2229811" y="4259137"/>
            <a:ext cx="4828674" cy="369052"/>
          </a:xfrm>
        </p:spPr>
        <p:txBody>
          <a:bodyPr/>
          <a:lstStyle/>
          <a:p>
            <a:r>
              <a:rPr lang="en-US" dirty="0"/>
              <a:t>Slide by Bohn</a:t>
            </a:r>
          </a:p>
        </p:txBody>
      </p:sp>
    </p:spTree>
    <p:extLst>
      <p:ext uri="{BB962C8B-B14F-4D97-AF65-F5344CB8AC3E}">
        <p14:creationId xmlns:p14="http://schemas.microsoft.com/office/powerpoint/2010/main" val="23393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0655D7DE-4DED-D347-AD23-CF8E13A488AF}"/>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A25F175C-4C2B-C348-BBE3-485733C24B20}"/>
              </a:ext>
            </a:extLst>
          </p:cNvPr>
          <p:cNvSpPr>
            <a:spLocks noGrp="1"/>
          </p:cNvSpPr>
          <p:nvPr>
            <p:ph type="sldNum" sz="quarter" idx="12"/>
          </p:nvPr>
        </p:nvSpPr>
        <p:spPr/>
        <p:txBody>
          <a:bodyPr/>
          <a:lstStyle/>
          <a:p>
            <a:fld id="{B30C84D9-7A41-4FEB-892B-80917372DB87}" type="slidenum">
              <a:rPr lang="en-US" smtClean="0"/>
              <a:t>3</a:t>
            </a:fld>
            <a:endParaRPr lang="en-US"/>
          </a:p>
        </p:txBody>
      </p:sp>
      <p:sp>
        <p:nvSpPr>
          <p:cNvPr id="8" name="Title 7">
            <a:extLst>
              <a:ext uri="{FF2B5EF4-FFF2-40B4-BE49-F238E27FC236}">
                <a16:creationId xmlns:a16="http://schemas.microsoft.com/office/drawing/2014/main" id="{23B1E561-EEE1-8A49-B906-36E389B14EF7}"/>
              </a:ext>
            </a:extLst>
          </p:cNvPr>
          <p:cNvSpPr>
            <a:spLocks noGrp="1"/>
          </p:cNvSpPr>
          <p:nvPr>
            <p:ph type="title"/>
          </p:nvPr>
        </p:nvSpPr>
        <p:spPr/>
        <p:txBody>
          <a:bodyPr/>
          <a:lstStyle/>
          <a:p>
            <a:r>
              <a:rPr lang="en-US" dirty="0"/>
              <a:t>Number Bases</a:t>
            </a:r>
          </a:p>
        </p:txBody>
      </p:sp>
      <p:sp>
        <p:nvSpPr>
          <p:cNvPr id="9" name="Text Placeholder 8">
            <a:extLst>
              <a:ext uri="{FF2B5EF4-FFF2-40B4-BE49-F238E27FC236}">
                <a16:creationId xmlns:a16="http://schemas.microsoft.com/office/drawing/2014/main" id="{65811186-3A12-C54B-8742-EAA045D3D15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1635061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0EEB27D-D130-3D48-A2AF-77458D60A8B7}"/>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ACD45B77-17F1-B447-81D1-7CCBFCDC8DC1}"/>
              </a:ext>
            </a:extLst>
          </p:cNvPr>
          <p:cNvSpPr>
            <a:spLocks noGrp="1"/>
          </p:cNvSpPr>
          <p:nvPr>
            <p:ph type="sldNum" sz="quarter" idx="12"/>
          </p:nvPr>
        </p:nvSpPr>
        <p:spPr/>
        <p:txBody>
          <a:bodyPr/>
          <a:lstStyle/>
          <a:p>
            <a:fld id="{B30C84D9-7A41-4FEB-892B-80917372DB87}" type="slidenum">
              <a:rPr lang="en-US" smtClean="0"/>
              <a:t>30</a:t>
            </a:fld>
            <a:endParaRPr lang="en-US"/>
          </a:p>
        </p:txBody>
      </p:sp>
      <p:sp>
        <p:nvSpPr>
          <p:cNvPr id="8" name="Title 7">
            <a:extLst>
              <a:ext uri="{FF2B5EF4-FFF2-40B4-BE49-F238E27FC236}">
                <a16:creationId xmlns:a16="http://schemas.microsoft.com/office/drawing/2014/main" id="{A2BA0ED1-53C3-AC41-9E7D-C7394E9CB60C}"/>
              </a:ext>
            </a:extLst>
          </p:cNvPr>
          <p:cNvSpPr>
            <a:spLocks noGrp="1"/>
          </p:cNvSpPr>
          <p:nvPr>
            <p:ph type="title"/>
          </p:nvPr>
        </p:nvSpPr>
        <p:spPr/>
        <p:txBody>
          <a:bodyPr/>
          <a:lstStyle/>
          <a:p>
            <a:r>
              <a:rPr lang="en-US" dirty="0"/>
              <a:t>Bit Operations</a:t>
            </a:r>
          </a:p>
        </p:txBody>
      </p:sp>
      <p:sp>
        <p:nvSpPr>
          <p:cNvPr id="9" name="Text Placeholder 8">
            <a:extLst>
              <a:ext uri="{FF2B5EF4-FFF2-40B4-BE49-F238E27FC236}">
                <a16:creationId xmlns:a16="http://schemas.microsoft.com/office/drawing/2014/main" id="{8A5C5952-B6E9-B147-8518-BEB7939DBF60}"/>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6919757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D7702-4298-184E-90C8-32685171B452}"/>
              </a:ext>
            </a:extLst>
          </p:cNvPr>
          <p:cNvSpPr>
            <a:spLocks noGrp="1"/>
          </p:cNvSpPr>
          <p:nvPr>
            <p:ph type="title"/>
          </p:nvPr>
        </p:nvSpPr>
        <p:spPr/>
        <p:txBody>
          <a:bodyPr/>
          <a:lstStyle/>
          <a:p>
            <a:r>
              <a:rPr lang="en-US" dirty="0"/>
              <a:t>Bit Operations:</a:t>
            </a:r>
            <a:br>
              <a:rPr lang="en-US" dirty="0"/>
            </a:br>
            <a:r>
              <a:rPr lang="en-US" dirty="0"/>
              <a:t>Logical Operators vs Bitwise Operators</a:t>
            </a:r>
          </a:p>
        </p:txBody>
      </p:sp>
      <p:sp>
        <p:nvSpPr>
          <p:cNvPr id="7" name="Text Placeholder 6">
            <a:extLst>
              <a:ext uri="{FF2B5EF4-FFF2-40B4-BE49-F238E27FC236}">
                <a16:creationId xmlns:a16="http://schemas.microsoft.com/office/drawing/2014/main" id="{E04244E8-9D77-B345-B433-1BD599C161F9}"/>
              </a:ext>
            </a:extLst>
          </p:cNvPr>
          <p:cNvSpPr>
            <a:spLocks noGrp="1"/>
          </p:cNvSpPr>
          <p:nvPr>
            <p:ph type="body" idx="1"/>
          </p:nvPr>
        </p:nvSpPr>
        <p:spPr>
          <a:xfrm>
            <a:off x="839788" y="1681163"/>
            <a:ext cx="5157787" cy="464160"/>
          </a:xfrm>
        </p:spPr>
        <p:txBody>
          <a:bodyPr/>
          <a:lstStyle/>
          <a:p>
            <a:r>
              <a:rPr lang="en-US" dirty="0"/>
              <a:t>Logical Operators</a:t>
            </a:r>
          </a:p>
        </p:txBody>
      </p:sp>
      <p:sp>
        <p:nvSpPr>
          <p:cNvPr id="8" name="Content Placeholder 7">
            <a:extLst>
              <a:ext uri="{FF2B5EF4-FFF2-40B4-BE49-F238E27FC236}">
                <a16:creationId xmlns:a16="http://schemas.microsoft.com/office/drawing/2014/main" id="{4C1F3455-68D9-F246-AF4C-C74A0DC840F3}"/>
              </a:ext>
            </a:extLst>
          </p:cNvPr>
          <p:cNvSpPr>
            <a:spLocks noGrp="1"/>
          </p:cNvSpPr>
          <p:nvPr>
            <p:ph sz="half" idx="2"/>
          </p:nvPr>
        </p:nvSpPr>
        <p:spPr>
          <a:xfrm>
            <a:off x="839788" y="2145322"/>
            <a:ext cx="5157787" cy="4211027"/>
          </a:xfrm>
        </p:spPr>
        <p:txBody>
          <a:bodyPr>
            <a:normAutofit/>
          </a:bodyPr>
          <a:lstStyle/>
          <a:p>
            <a:pPr>
              <a:tabLst>
                <a:tab pos="2735263" algn="l"/>
              </a:tabLst>
            </a:pPr>
            <a:r>
              <a:rPr lang="en-US" dirty="0"/>
              <a:t>Operands are any integer type</a:t>
            </a:r>
          </a:p>
          <a:p>
            <a:pPr>
              <a:tabLst>
                <a:tab pos="2735263" algn="l"/>
              </a:tabLst>
            </a:pPr>
            <a:r>
              <a:rPr lang="en-US" dirty="0"/>
              <a:t>False = 0</a:t>
            </a:r>
          </a:p>
          <a:p>
            <a:pPr>
              <a:tabLst>
                <a:tab pos="2735263" algn="l"/>
              </a:tabLst>
            </a:pPr>
            <a:r>
              <a:rPr lang="en-US" dirty="0"/>
              <a:t>True = non-zero</a:t>
            </a:r>
            <a:br>
              <a:rPr lang="en-US" dirty="0"/>
            </a:br>
            <a:r>
              <a:rPr lang="en-US" dirty="0"/>
              <a:t>(operators return 1 for True)</a:t>
            </a:r>
          </a:p>
          <a:p>
            <a:pPr>
              <a:tabLst>
                <a:tab pos="1824038" algn="l"/>
              </a:tabLst>
            </a:pPr>
            <a:r>
              <a:rPr lang="en-US" dirty="0"/>
              <a:t>AND		a &amp;&amp; b</a:t>
            </a:r>
          </a:p>
          <a:p>
            <a:pPr>
              <a:tabLst>
                <a:tab pos="1824038" algn="l"/>
              </a:tabLst>
            </a:pPr>
            <a:r>
              <a:rPr lang="en-US" dirty="0"/>
              <a:t>OR	a || b</a:t>
            </a:r>
          </a:p>
          <a:p>
            <a:pPr>
              <a:tabLst>
                <a:tab pos="1824038" algn="l"/>
              </a:tabLst>
            </a:pPr>
            <a:r>
              <a:rPr lang="en-US" dirty="0"/>
              <a:t>NOT	!a</a:t>
            </a:r>
          </a:p>
        </p:txBody>
      </p:sp>
      <p:sp>
        <p:nvSpPr>
          <p:cNvPr id="10" name="Text Placeholder 9">
            <a:extLst>
              <a:ext uri="{FF2B5EF4-FFF2-40B4-BE49-F238E27FC236}">
                <a16:creationId xmlns:a16="http://schemas.microsoft.com/office/drawing/2014/main" id="{C715D1DA-BE09-2140-85D7-8551C8CB6B52}"/>
              </a:ext>
            </a:extLst>
          </p:cNvPr>
          <p:cNvSpPr>
            <a:spLocks noGrp="1"/>
          </p:cNvSpPr>
          <p:nvPr>
            <p:ph type="body" sz="quarter" idx="3"/>
          </p:nvPr>
        </p:nvSpPr>
        <p:spPr>
          <a:xfrm>
            <a:off x="6172200" y="1681163"/>
            <a:ext cx="5183188" cy="464160"/>
          </a:xfrm>
        </p:spPr>
        <p:txBody>
          <a:bodyPr/>
          <a:lstStyle/>
          <a:p>
            <a:r>
              <a:rPr lang="en-US" dirty="0"/>
              <a:t>Bitwise Operators</a:t>
            </a:r>
          </a:p>
        </p:txBody>
      </p:sp>
      <p:sp>
        <p:nvSpPr>
          <p:cNvPr id="11" name="Content Placeholder 10">
            <a:extLst>
              <a:ext uri="{FF2B5EF4-FFF2-40B4-BE49-F238E27FC236}">
                <a16:creationId xmlns:a16="http://schemas.microsoft.com/office/drawing/2014/main" id="{A4309477-B94E-474F-A866-4E0749EFBB6A}"/>
              </a:ext>
            </a:extLst>
          </p:cNvPr>
          <p:cNvSpPr>
            <a:spLocks noGrp="1"/>
          </p:cNvSpPr>
          <p:nvPr>
            <p:ph sz="quarter" idx="4"/>
          </p:nvPr>
        </p:nvSpPr>
        <p:spPr>
          <a:xfrm>
            <a:off x="6172200" y="2145323"/>
            <a:ext cx="5183188" cy="4347552"/>
          </a:xfrm>
        </p:spPr>
        <p:txBody>
          <a:bodyPr>
            <a:normAutofit/>
          </a:bodyPr>
          <a:lstStyle/>
          <a:p>
            <a:pPr>
              <a:tabLst>
                <a:tab pos="2735263" algn="l"/>
              </a:tabLst>
            </a:pPr>
            <a:r>
              <a:rPr lang="en-US" dirty="0"/>
              <a:t>Operators are any integer type</a:t>
            </a:r>
          </a:p>
          <a:p>
            <a:pPr>
              <a:tabLst>
                <a:tab pos="2735263" algn="l"/>
              </a:tabLst>
            </a:pPr>
            <a:r>
              <a:rPr lang="en-US" dirty="0"/>
              <a:t>Treats operators as bit vectors</a:t>
            </a:r>
          </a:p>
          <a:p>
            <a:pPr>
              <a:tabLst>
                <a:tab pos="2735263" algn="l"/>
              </a:tabLst>
            </a:pPr>
            <a:r>
              <a:rPr lang="en-US" dirty="0"/>
              <a:t>Applies operation to each bit position</a:t>
            </a:r>
          </a:p>
          <a:p>
            <a:pPr>
              <a:tabLst>
                <a:tab pos="1824038" algn="l"/>
              </a:tabLst>
            </a:pPr>
            <a:r>
              <a:rPr lang="en-US" dirty="0"/>
              <a:t>AND	a &amp; b</a:t>
            </a:r>
          </a:p>
          <a:p>
            <a:pPr>
              <a:tabLst>
                <a:tab pos="1824038" algn="l"/>
              </a:tabLst>
            </a:pPr>
            <a:r>
              <a:rPr lang="en-US" dirty="0"/>
              <a:t>OR	a | b</a:t>
            </a:r>
          </a:p>
          <a:p>
            <a:pPr>
              <a:tabLst>
                <a:tab pos="1824038" algn="l"/>
              </a:tabLst>
            </a:pPr>
            <a:r>
              <a:rPr lang="en-US" dirty="0"/>
              <a:t>NOT	~a</a:t>
            </a:r>
          </a:p>
          <a:p>
            <a:pPr>
              <a:tabLst>
                <a:tab pos="1824038" algn="l"/>
              </a:tabLst>
            </a:pPr>
            <a:r>
              <a:rPr lang="en-US" dirty="0"/>
              <a:t>XOR	a ^ b</a:t>
            </a:r>
          </a:p>
        </p:txBody>
      </p:sp>
      <p:sp>
        <p:nvSpPr>
          <p:cNvPr id="5" name="Footer Placeholder 4">
            <a:extLst>
              <a:ext uri="{FF2B5EF4-FFF2-40B4-BE49-F238E27FC236}">
                <a16:creationId xmlns:a16="http://schemas.microsoft.com/office/drawing/2014/main" id="{41504546-7CC9-304E-934F-92A94F0B4B7C}"/>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417AC0F6-9692-3348-A68D-BB67E3824573}"/>
              </a:ext>
            </a:extLst>
          </p:cNvPr>
          <p:cNvSpPr>
            <a:spLocks noGrp="1"/>
          </p:cNvSpPr>
          <p:nvPr>
            <p:ph type="sldNum" sz="quarter" idx="12"/>
          </p:nvPr>
        </p:nvSpPr>
        <p:spPr/>
        <p:txBody>
          <a:bodyPr/>
          <a:lstStyle/>
          <a:p>
            <a:fld id="{B30C84D9-7A41-4FEB-892B-80917372DB87}" type="slidenum">
              <a:rPr lang="en-US" smtClean="0"/>
              <a:t>31</a:t>
            </a:fld>
            <a:endParaRPr lang="en-US"/>
          </a:p>
        </p:txBody>
      </p:sp>
      <p:sp>
        <p:nvSpPr>
          <p:cNvPr id="12" name="Text Placeholder 11">
            <a:extLst>
              <a:ext uri="{FF2B5EF4-FFF2-40B4-BE49-F238E27FC236}">
                <a16:creationId xmlns:a16="http://schemas.microsoft.com/office/drawing/2014/main" id="{3FFE4A6C-2693-0D48-A564-14AD29ACDBF7}"/>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0885946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Boolean and Integer Algebras</a:t>
            </a:r>
          </a:p>
        </p:txBody>
      </p:sp>
      <p:sp>
        <p:nvSpPr>
          <p:cNvPr id="10" name="Text Placeholder 9"/>
          <p:cNvSpPr>
            <a:spLocks noGrp="1"/>
          </p:cNvSpPr>
          <p:nvPr>
            <p:ph type="body" idx="1"/>
          </p:nvPr>
        </p:nvSpPr>
        <p:spPr>
          <a:xfrm>
            <a:off x="6172200" y="1690688"/>
            <a:ext cx="5157787" cy="823912"/>
          </a:xfrm>
        </p:spPr>
        <p:txBody>
          <a:bodyPr/>
          <a:lstStyle/>
          <a:p>
            <a:r>
              <a:rPr lang="en-US" dirty="0"/>
              <a:t>Integer</a:t>
            </a:r>
          </a:p>
        </p:txBody>
      </p:sp>
      <p:sp>
        <p:nvSpPr>
          <p:cNvPr id="11" name="Content Placeholder 10"/>
          <p:cNvSpPr>
            <a:spLocks noGrp="1"/>
          </p:cNvSpPr>
          <p:nvPr>
            <p:ph sz="half" idx="2"/>
          </p:nvPr>
        </p:nvSpPr>
        <p:spPr>
          <a:xfrm>
            <a:off x="6172200" y="2514600"/>
            <a:ext cx="5157787" cy="3684588"/>
          </a:xfrm>
        </p:spPr>
        <p:txBody>
          <a:bodyPr/>
          <a:lstStyle/>
          <a:p>
            <a:r>
              <a:rPr lang="en-US" sz="2400" dirty="0"/>
              <a:t>Addition (+) is the “sum” operation</a:t>
            </a:r>
          </a:p>
          <a:p>
            <a:r>
              <a:rPr lang="en-US" sz="2400" dirty="0"/>
              <a:t>Multiplication (*) is the “product” op</a:t>
            </a:r>
          </a:p>
          <a:p>
            <a:r>
              <a:rPr lang="en-US" sz="2400" dirty="0"/>
              <a:t>Subtraction (-) is the additive inverse</a:t>
            </a:r>
          </a:p>
          <a:p>
            <a:pPr lvl="1"/>
            <a:endParaRPr lang="en-US" sz="2000" dirty="0"/>
          </a:p>
          <a:p>
            <a:endParaRPr lang="en-US" sz="2400" dirty="0"/>
          </a:p>
          <a:p>
            <a:r>
              <a:rPr lang="en-US" sz="2400" dirty="0"/>
              <a:t>0 is the identity for sum (x+0=x)</a:t>
            </a:r>
          </a:p>
          <a:p>
            <a:r>
              <a:rPr lang="en-US" sz="2400" dirty="0"/>
              <a:t>1 is the identity for product (x*1=x)</a:t>
            </a:r>
          </a:p>
        </p:txBody>
      </p:sp>
      <p:sp>
        <p:nvSpPr>
          <p:cNvPr id="12" name="Text Placeholder 11"/>
          <p:cNvSpPr>
            <a:spLocks noGrp="1"/>
          </p:cNvSpPr>
          <p:nvPr>
            <p:ph type="body" sz="quarter" idx="3"/>
          </p:nvPr>
        </p:nvSpPr>
        <p:spPr>
          <a:xfrm>
            <a:off x="839788" y="1694891"/>
            <a:ext cx="5183188" cy="823912"/>
          </a:xfrm>
        </p:spPr>
        <p:txBody>
          <a:bodyPr/>
          <a:lstStyle/>
          <a:p>
            <a:r>
              <a:rPr lang="en-US" dirty="0"/>
              <a:t>Boolean</a:t>
            </a:r>
          </a:p>
        </p:txBody>
      </p:sp>
      <p:sp>
        <p:nvSpPr>
          <p:cNvPr id="13" name="Content Placeholder 12"/>
          <p:cNvSpPr>
            <a:spLocks noGrp="1"/>
          </p:cNvSpPr>
          <p:nvPr>
            <p:ph sz="quarter" idx="4"/>
          </p:nvPr>
        </p:nvSpPr>
        <p:spPr>
          <a:xfrm>
            <a:off x="839788" y="2518803"/>
            <a:ext cx="5183188" cy="3684588"/>
          </a:xfrm>
        </p:spPr>
        <p:txBody>
          <a:bodyPr>
            <a:normAutofit/>
          </a:bodyPr>
          <a:lstStyle/>
          <a:p>
            <a:r>
              <a:rPr lang="en-US" sz="2400" dirty="0"/>
              <a:t>Or (|) is the “sum” operation</a:t>
            </a:r>
          </a:p>
          <a:p>
            <a:r>
              <a:rPr lang="en-US" sz="2400" dirty="0"/>
              <a:t>And (&amp;) is the “product” operation</a:t>
            </a:r>
          </a:p>
          <a:p>
            <a:r>
              <a:rPr lang="en-US" sz="2400" dirty="0"/>
              <a:t>Not (~) is the “complement” operation</a:t>
            </a:r>
          </a:p>
          <a:p>
            <a:pPr lvl="1"/>
            <a:r>
              <a:rPr lang="en-US" sz="2000" i="1" dirty="0"/>
              <a:t>Not</a:t>
            </a:r>
            <a:r>
              <a:rPr lang="en-US" sz="2000" dirty="0"/>
              <a:t> additive inverse</a:t>
            </a:r>
          </a:p>
          <a:p>
            <a:endParaRPr lang="en-US" sz="2400" i="1" dirty="0"/>
          </a:p>
          <a:p>
            <a:r>
              <a:rPr lang="en-US" sz="2400" dirty="0"/>
              <a:t>0 is the identity for sum (x|0=x)</a:t>
            </a:r>
          </a:p>
          <a:p>
            <a:r>
              <a:rPr lang="en-US" sz="2400" dirty="0"/>
              <a:t>1 is the identity for product (x&amp;1=x)</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2" name="Slide Number Placeholder 1"/>
          <p:cNvSpPr>
            <a:spLocks noGrp="1"/>
          </p:cNvSpPr>
          <p:nvPr>
            <p:ph type="sldNum" sz="quarter" idx="12"/>
          </p:nvPr>
        </p:nvSpPr>
        <p:spPr/>
        <p:txBody>
          <a:bodyPr/>
          <a:lstStyle/>
          <a:p>
            <a:fld id="{B30C84D9-7A41-4FEB-892B-80917372DB87}" type="slidenum">
              <a:rPr lang="en-US" smtClean="0"/>
              <a:t>32</a:t>
            </a:fld>
            <a:endParaRPr lang="en-US"/>
          </a:p>
        </p:txBody>
      </p:sp>
    </p:spTree>
    <p:extLst>
      <p:ext uri="{BB962C8B-B14F-4D97-AF65-F5344CB8AC3E}">
        <p14:creationId xmlns:p14="http://schemas.microsoft.com/office/powerpoint/2010/main" val="1071894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xEl>
                                              <p:pRg st="2" end="2"/>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1">
                                            <p:txEl>
                                              <p:pRg st="6" end="6"/>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P spid="1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 Placeholder 9"/>
          <p:cNvSpPr>
            <a:spLocks noGrp="1"/>
          </p:cNvSpPr>
          <p:nvPr>
            <p:ph type="body" idx="1"/>
          </p:nvPr>
        </p:nvSpPr>
        <p:spPr>
          <a:xfrm>
            <a:off x="6172200" y="273704"/>
            <a:ext cx="5157787" cy="823912"/>
          </a:xfrm>
        </p:spPr>
        <p:txBody>
          <a:bodyPr/>
          <a:lstStyle/>
          <a:p>
            <a:r>
              <a:rPr lang="en-US" dirty="0"/>
              <a:t>Integer</a:t>
            </a:r>
          </a:p>
        </p:txBody>
      </p:sp>
      <p:sp>
        <p:nvSpPr>
          <p:cNvPr id="11" name="Content Placeholder 10"/>
          <p:cNvSpPr>
            <a:spLocks noGrp="1"/>
          </p:cNvSpPr>
          <p:nvPr>
            <p:ph sz="half" idx="2"/>
          </p:nvPr>
        </p:nvSpPr>
        <p:spPr>
          <a:xfrm>
            <a:off x="6172200" y="1097615"/>
            <a:ext cx="5157787" cy="5623860"/>
          </a:xfrm>
        </p:spPr>
        <p:txBody>
          <a:bodyPr>
            <a:normAutofit/>
          </a:bodyPr>
          <a:lstStyle/>
          <a:p>
            <a:r>
              <a:rPr lang="en-US" sz="2400" dirty="0"/>
              <a:t>Commutativity</a:t>
            </a:r>
          </a:p>
          <a:p>
            <a:pPr lvl="1"/>
            <a:r>
              <a:rPr lang="en-US" sz="2000" dirty="0"/>
              <a:t>A+B = B+A</a:t>
            </a:r>
          </a:p>
          <a:p>
            <a:pPr lvl="1"/>
            <a:r>
              <a:rPr lang="en-US" sz="2000" dirty="0"/>
              <a:t>A*B = B*A</a:t>
            </a:r>
          </a:p>
          <a:p>
            <a:r>
              <a:rPr lang="en-US" sz="2400" dirty="0"/>
              <a:t>Associativity</a:t>
            </a:r>
          </a:p>
          <a:p>
            <a:pPr lvl="1"/>
            <a:r>
              <a:rPr lang="en-US" sz="2000" dirty="0"/>
              <a:t>(A+B)+C = A+(B+C)</a:t>
            </a:r>
          </a:p>
          <a:p>
            <a:pPr lvl="1"/>
            <a:r>
              <a:rPr lang="en-US" sz="2000" dirty="0"/>
              <a:t>(A*B)*C = A*(B*C)</a:t>
            </a:r>
          </a:p>
          <a:p>
            <a:r>
              <a:rPr lang="en-US" sz="2400" dirty="0"/>
              <a:t>Product distributes over sum</a:t>
            </a:r>
          </a:p>
          <a:p>
            <a:pPr lvl="1"/>
            <a:r>
              <a:rPr lang="en-US" sz="2000" dirty="0"/>
              <a:t>A*(B+C) = A*B + A*C</a:t>
            </a:r>
          </a:p>
          <a:p>
            <a:r>
              <a:rPr lang="en-US" sz="2400" dirty="0"/>
              <a:t>Sum and product identities</a:t>
            </a:r>
          </a:p>
          <a:p>
            <a:pPr lvl="1"/>
            <a:r>
              <a:rPr lang="en-US" sz="2000" dirty="0"/>
              <a:t>A+0 = A		A*1 = A</a:t>
            </a:r>
          </a:p>
          <a:p>
            <a:r>
              <a:rPr lang="en-US" sz="2400" dirty="0"/>
              <a:t>Zero is product annihilator</a:t>
            </a:r>
          </a:p>
          <a:p>
            <a:pPr lvl="1"/>
            <a:r>
              <a:rPr lang="en-US" sz="2000" dirty="0"/>
              <a:t>A*0 = 0</a:t>
            </a:r>
          </a:p>
          <a:p>
            <a:r>
              <a:rPr lang="en-US" sz="2400" dirty="0"/>
              <a:t>Cancellation of negation</a:t>
            </a:r>
          </a:p>
          <a:p>
            <a:pPr lvl="1"/>
            <a:r>
              <a:rPr lang="en-US" sz="2000" dirty="0"/>
              <a:t>-(-A) = A</a:t>
            </a:r>
          </a:p>
        </p:txBody>
      </p:sp>
      <p:sp>
        <p:nvSpPr>
          <p:cNvPr id="12" name="Text Placeholder 11"/>
          <p:cNvSpPr>
            <a:spLocks noGrp="1"/>
          </p:cNvSpPr>
          <p:nvPr>
            <p:ph type="body" sz="quarter" idx="3"/>
          </p:nvPr>
        </p:nvSpPr>
        <p:spPr>
          <a:xfrm>
            <a:off x="839788" y="273704"/>
            <a:ext cx="5183188" cy="823912"/>
          </a:xfrm>
        </p:spPr>
        <p:txBody>
          <a:bodyPr/>
          <a:lstStyle/>
          <a:p>
            <a:r>
              <a:rPr lang="en-US" dirty="0"/>
              <a:t>Boolean</a:t>
            </a:r>
          </a:p>
        </p:txBody>
      </p:sp>
      <p:sp>
        <p:nvSpPr>
          <p:cNvPr id="13" name="Content Placeholder 12"/>
          <p:cNvSpPr>
            <a:spLocks noGrp="1"/>
          </p:cNvSpPr>
          <p:nvPr>
            <p:ph sz="quarter" idx="4"/>
          </p:nvPr>
        </p:nvSpPr>
        <p:spPr>
          <a:xfrm>
            <a:off x="839788" y="1097615"/>
            <a:ext cx="5183188" cy="5623859"/>
          </a:xfrm>
        </p:spPr>
        <p:txBody>
          <a:bodyPr>
            <a:normAutofit/>
          </a:bodyPr>
          <a:lstStyle/>
          <a:p>
            <a:r>
              <a:rPr lang="en-US" sz="2400" dirty="0"/>
              <a:t>Commutativity</a:t>
            </a:r>
          </a:p>
          <a:p>
            <a:pPr lvl="1"/>
            <a:r>
              <a:rPr lang="en-US" sz="2000" dirty="0"/>
              <a:t>A|B = B|A</a:t>
            </a:r>
          </a:p>
          <a:p>
            <a:pPr lvl="1"/>
            <a:r>
              <a:rPr lang="en-US" sz="2000" dirty="0"/>
              <a:t>A&amp;B = B&amp;A</a:t>
            </a:r>
          </a:p>
          <a:p>
            <a:r>
              <a:rPr lang="en-US" sz="2400" dirty="0"/>
              <a:t>Associativity</a:t>
            </a:r>
          </a:p>
          <a:p>
            <a:pPr lvl="1"/>
            <a:r>
              <a:rPr lang="en-US" sz="2000" dirty="0"/>
              <a:t>(A|B)|C = A|(B|C)</a:t>
            </a:r>
          </a:p>
          <a:p>
            <a:pPr lvl="1"/>
            <a:r>
              <a:rPr lang="en-US" sz="2000" dirty="0"/>
              <a:t>(A&amp;B)&amp;C = A&amp;(B&amp;C)</a:t>
            </a:r>
          </a:p>
          <a:p>
            <a:r>
              <a:rPr lang="en-US" sz="2400" dirty="0"/>
              <a:t>Product distributes over sum</a:t>
            </a:r>
          </a:p>
          <a:p>
            <a:pPr lvl="1"/>
            <a:r>
              <a:rPr lang="en-US" sz="2000" dirty="0"/>
              <a:t>A&amp;(B|C) = A&amp;B | A&amp;C</a:t>
            </a:r>
          </a:p>
          <a:p>
            <a:r>
              <a:rPr lang="en-US" sz="2400" dirty="0"/>
              <a:t>Sum and product identities</a:t>
            </a:r>
          </a:p>
          <a:p>
            <a:pPr lvl="1"/>
            <a:r>
              <a:rPr lang="en-US" sz="2000" dirty="0"/>
              <a:t>A|0 = A		A&amp;1 = A</a:t>
            </a:r>
          </a:p>
          <a:p>
            <a:r>
              <a:rPr lang="en-US" sz="2400" dirty="0"/>
              <a:t>Zero is product annihilator</a:t>
            </a:r>
          </a:p>
          <a:p>
            <a:pPr lvl="1"/>
            <a:r>
              <a:rPr lang="en-US" sz="2000" dirty="0"/>
              <a:t>A&amp;0 = 0</a:t>
            </a:r>
          </a:p>
          <a:p>
            <a:r>
              <a:rPr lang="en-US" sz="2400" dirty="0"/>
              <a:t>Cancellation of negation</a:t>
            </a:r>
          </a:p>
          <a:p>
            <a:pPr lvl="1"/>
            <a:r>
              <a:rPr lang="en-US" sz="2000" dirty="0"/>
              <a:t>~(~A) = A</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15" name="Title 6"/>
          <p:cNvSpPr>
            <a:spLocks noGrp="1"/>
          </p:cNvSpPr>
          <p:nvPr>
            <p:ph type="title"/>
          </p:nvPr>
        </p:nvSpPr>
        <p:spPr>
          <a:xfrm>
            <a:off x="839788" y="0"/>
            <a:ext cx="10515600" cy="1325563"/>
          </a:xfrm>
        </p:spPr>
        <p:txBody>
          <a:bodyPr/>
          <a:lstStyle/>
          <a:p>
            <a:r>
              <a:rPr lang="en-US" dirty="0"/>
              <a:t>Boolean and Integer Algebras – similarities</a:t>
            </a:r>
            <a:br>
              <a:rPr lang="en-US" dirty="0"/>
            </a:br>
            <a:endParaRPr lang="en-US" dirty="0"/>
          </a:p>
        </p:txBody>
      </p:sp>
      <p:sp>
        <p:nvSpPr>
          <p:cNvPr id="2" name="Slide Number Placeholder 1"/>
          <p:cNvSpPr>
            <a:spLocks noGrp="1"/>
          </p:cNvSpPr>
          <p:nvPr>
            <p:ph type="sldNum" sz="quarter" idx="12"/>
          </p:nvPr>
        </p:nvSpPr>
        <p:spPr/>
        <p:txBody>
          <a:bodyPr/>
          <a:lstStyle/>
          <a:p>
            <a:fld id="{B30C84D9-7A41-4FEB-892B-80917372DB87}" type="slidenum">
              <a:rPr lang="en-US" smtClean="0"/>
              <a:t>33</a:t>
            </a:fld>
            <a:endParaRPr lang="en-US"/>
          </a:p>
        </p:txBody>
      </p:sp>
    </p:spTree>
    <p:extLst>
      <p:ext uri="{BB962C8B-B14F-4D97-AF65-F5344CB8AC3E}">
        <p14:creationId xmlns:p14="http://schemas.microsoft.com/office/powerpoint/2010/main" val="3611025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xEl>
                                              <p:pRg st="3" end="3"/>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xEl>
                                              <p:pRg st="4" end="4"/>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xEl>
                                              <p:pRg st="6" end="6"/>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1">
                                            <p:txEl>
                                              <p:pRg st="7" end="7"/>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
                                            <p:txEl>
                                              <p:pRg st="6" end="6"/>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
                                            <p:txEl>
                                              <p:pRg st="7" end="7"/>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1">
                                            <p:txEl>
                                              <p:pRg st="8" end="8"/>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1">
                                            <p:txEl>
                                              <p:pRg st="9" end="9"/>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3">
                                            <p:txEl>
                                              <p:pRg st="8" end="8"/>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3">
                                            <p:txEl>
                                              <p:pRg st="9" end="9"/>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1">
                                            <p:txEl>
                                              <p:pRg st="10" end="10"/>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1">
                                            <p:txEl>
                                              <p:pRg st="11" end="11"/>
                                            </p:txEl>
                                          </p:spTgt>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3">
                                            <p:txEl>
                                              <p:pRg st="10" end="10"/>
                                            </p:txEl>
                                          </p:spTgt>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3">
                                            <p:txEl>
                                              <p:pRg st="11" end="11"/>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1">
                                            <p:txEl>
                                              <p:pRg st="12" end="12"/>
                                            </p:txEl>
                                          </p:spTgt>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1">
                                            <p:txEl>
                                              <p:pRg st="13" end="13"/>
                                            </p:txEl>
                                          </p:spTgt>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3">
                                            <p:txEl>
                                              <p:pRg st="12" end="12"/>
                                            </p:txEl>
                                          </p:spTgt>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P spid="1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 Placeholder 9"/>
          <p:cNvSpPr>
            <a:spLocks noGrp="1"/>
          </p:cNvSpPr>
          <p:nvPr>
            <p:ph type="body" idx="1"/>
          </p:nvPr>
        </p:nvSpPr>
        <p:spPr>
          <a:xfrm>
            <a:off x="6172200" y="273704"/>
            <a:ext cx="5157787" cy="823912"/>
          </a:xfrm>
        </p:spPr>
        <p:txBody>
          <a:bodyPr/>
          <a:lstStyle/>
          <a:p>
            <a:r>
              <a:rPr lang="en-US" dirty="0"/>
              <a:t>Integer</a:t>
            </a:r>
          </a:p>
        </p:txBody>
      </p:sp>
      <p:sp>
        <p:nvSpPr>
          <p:cNvPr id="11" name="Content Placeholder 10"/>
          <p:cNvSpPr>
            <a:spLocks noGrp="1"/>
          </p:cNvSpPr>
          <p:nvPr>
            <p:ph sz="half" idx="2"/>
          </p:nvPr>
        </p:nvSpPr>
        <p:spPr>
          <a:xfrm>
            <a:off x="6172200" y="1097615"/>
            <a:ext cx="5157787" cy="5623860"/>
          </a:xfrm>
        </p:spPr>
        <p:txBody>
          <a:bodyPr>
            <a:normAutofit/>
          </a:bodyPr>
          <a:lstStyle/>
          <a:p>
            <a:r>
              <a:rPr lang="en-US" sz="2400" dirty="0"/>
              <a:t>Sum </a:t>
            </a:r>
            <a:r>
              <a:rPr lang="en-US" sz="2400" i="1" dirty="0"/>
              <a:t>doesn’t</a:t>
            </a:r>
            <a:r>
              <a:rPr lang="en-US" sz="2400" dirty="0"/>
              <a:t> distribute over product</a:t>
            </a:r>
          </a:p>
          <a:p>
            <a:pPr lvl="1"/>
            <a:r>
              <a:rPr lang="en-US" sz="2000" dirty="0"/>
              <a:t>A+(B*C) ≠ (A+B) * (A+C)</a:t>
            </a:r>
          </a:p>
          <a:p>
            <a:r>
              <a:rPr lang="en-US" sz="2400" i="1" dirty="0"/>
              <a:t>No</a:t>
            </a:r>
            <a:r>
              <a:rPr lang="en-US" sz="2400" dirty="0"/>
              <a:t> </a:t>
            </a:r>
            <a:r>
              <a:rPr lang="en-US" sz="2400" dirty="0" err="1"/>
              <a:t>idempotency</a:t>
            </a:r>
            <a:endParaRPr lang="en-US" sz="2400" dirty="0"/>
          </a:p>
          <a:p>
            <a:pPr lvl="1"/>
            <a:r>
              <a:rPr lang="en-US" sz="2000" dirty="0"/>
              <a:t>A+A ≠ A</a:t>
            </a:r>
          </a:p>
          <a:p>
            <a:pPr lvl="1"/>
            <a:endParaRPr lang="en-US" sz="2000" dirty="0"/>
          </a:p>
          <a:p>
            <a:r>
              <a:rPr lang="en-US" sz="2400" i="1" dirty="0"/>
              <a:t>No</a:t>
            </a:r>
            <a:r>
              <a:rPr lang="en-US" sz="2400" dirty="0"/>
              <a:t> absorption</a:t>
            </a:r>
          </a:p>
          <a:p>
            <a:pPr lvl="1"/>
            <a:r>
              <a:rPr lang="en-US" sz="2000" dirty="0"/>
              <a:t>A+(A*B) ≠ A</a:t>
            </a:r>
          </a:p>
          <a:p>
            <a:pPr lvl="1"/>
            <a:r>
              <a:rPr lang="en-US" sz="2000" dirty="0"/>
              <a:t>A*(A+B) ≠ A</a:t>
            </a:r>
          </a:p>
          <a:p>
            <a:endParaRPr lang="en-US" sz="2400" dirty="0"/>
          </a:p>
          <a:p>
            <a:r>
              <a:rPr lang="en-US" sz="2400" dirty="0"/>
              <a:t>Additive Inverse</a:t>
            </a:r>
          </a:p>
          <a:p>
            <a:pPr lvl="1"/>
            <a:r>
              <a:rPr lang="en-US" sz="2000" dirty="0"/>
              <a:t>A+ -A =0</a:t>
            </a:r>
          </a:p>
          <a:p>
            <a:pPr lvl="1"/>
            <a:endParaRPr lang="en-US" sz="2000" dirty="0"/>
          </a:p>
          <a:p>
            <a:r>
              <a:rPr lang="en-US" sz="2400" dirty="0"/>
              <a:t>No Law of Complements</a:t>
            </a:r>
          </a:p>
        </p:txBody>
      </p:sp>
      <p:sp>
        <p:nvSpPr>
          <p:cNvPr id="12" name="Text Placeholder 11"/>
          <p:cNvSpPr>
            <a:spLocks noGrp="1"/>
          </p:cNvSpPr>
          <p:nvPr>
            <p:ph type="body" sz="quarter" idx="3"/>
          </p:nvPr>
        </p:nvSpPr>
        <p:spPr>
          <a:xfrm>
            <a:off x="839788" y="273704"/>
            <a:ext cx="5183188" cy="823912"/>
          </a:xfrm>
        </p:spPr>
        <p:txBody>
          <a:bodyPr/>
          <a:lstStyle/>
          <a:p>
            <a:r>
              <a:rPr lang="en-US" dirty="0"/>
              <a:t>Boolean</a:t>
            </a:r>
          </a:p>
        </p:txBody>
      </p:sp>
      <p:sp>
        <p:nvSpPr>
          <p:cNvPr id="13" name="Content Placeholder 12"/>
          <p:cNvSpPr>
            <a:spLocks noGrp="1"/>
          </p:cNvSpPr>
          <p:nvPr>
            <p:ph sz="quarter" idx="4"/>
          </p:nvPr>
        </p:nvSpPr>
        <p:spPr>
          <a:xfrm>
            <a:off x="839788" y="1097615"/>
            <a:ext cx="5183188" cy="5623859"/>
          </a:xfrm>
        </p:spPr>
        <p:txBody>
          <a:bodyPr>
            <a:normAutofit/>
          </a:bodyPr>
          <a:lstStyle/>
          <a:p>
            <a:r>
              <a:rPr lang="en-US" sz="2400" dirty="0"/>
              <a:t>Sum distributes over product</a:t>
            </a:r>
          </a:p>
          <a:p>
            <a:pPr lvl="1"/>
            <a:r>
              <a:rPr lang="en-US" sz="2000" dirty="0"/>
              <a:t>A|(B&amp;C) = (A|B) &amp; (A|C)</a:t>
            </a:r>
          </a:p>
          <a:p>
            <a:r>
              <a:rPr lang="en-US" sz="2400" dirty="0" err="1"/>
              <a:t>Idempotency</a:t>
            </a:r>
            <a:endParaRPr lang="en-US" sz="2400" dirty="0"/>
          </a:p>
          <a:p>
            <a:pPr lvl="1"/>
            <a:r>
              <a:rPr lang="en-US" sz="2000" dirty="0"/>
              <a:t>A|A = A</a:t>
            </a:r>
          </a:p>
          <a:p>
            <a:pPr lvl="1"/>
            <a:r>
              <a:rPr lang="en-US" sz="2000" dirty="0"/>
              <a:t>A&amp;A = A</a:t>
            </a:r>
          </a:p>
          <a:p>
            <a:r>
              <a:rPr lang="en-US" sz="2400" dirty="0"/>
              <a:t>Absorption</a:t>
            </a:r>
          </a:p>
          <a:p>
            <a:pPr lvl="1"/>
            <a:r>
              <a:rPr lang="en-US" sz="2000" dirty="0"/>
              <a:t>A|(A&amp;B) = A</a:t>
            </a:r>
          </a:p>
          <a:p>
            <a:pPr lvl="1"/>
            <a:r>
              <a:rPr lang="en-US" sz="2000" dirty="0"/>
              <a:t>A&amp;(A|B) = A</a:t>
            </a:r>
          </a:p>
          <a:p>
            <a:endParaRPr lang="en-US" sz="2400" dirty="0"/>
          </a:p>
          <a:p>
            <a:r>
              <a:rPr lang="en-US" sz="2400" dirty="0"/>
              <a:t>Laws of Complements</a:t>
            </a:r>
          </a:p>
          <a:p>
            <a:pPr lvl="1"/>
            <a:r>
              <a:rPr lang="en-US" sz="2000" dirty="0"/>
              <a:t>A|~A =1</a:t>
            </a:r>
          </a:p>
          <a:p>
            <a:pPr lvl="1"/>
            <a:r>
              <a:rPr lang="en-US" sz="2000" dirty="0"/>
              <a:t>A&amp;~A = 0</a:t>
            </a:r>
          </a:p>
          <a:p>
            <a:r>
              <a:rPr lang="en-US" sz="2400" dirty="0"/>
              <a:t>No additive inverse</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15" name="Title 6"/>
          <p:cNvSpPr>
            <a:spLocks noGrp="1"/>
          </p:cNvSpPr>
          <p:nvPr>
            <p:ph type="title"/>
          </p:nvPr>
        </p:nvSpPr>
        <p:spPr>
          <a:xfrm>
            <a:off x="839788" y="0"/>
            <a:ext cx="10515600" cy="1325563"/>
          </a:xfrm>
        </p:spPr>
        <p:txBody>
          <a:bodyPr/>
          <a:lstStyle/>
          <a:p>
            <a:r>
              <a:rPr lang="en-US" dirty="0"/>
              <a:t>Boolean and Integer Algebras – differences</a:t>
            </a:r>
            <a:br>
              <a:rPr lang="en-US" dirty="0"/>
            </a:br>
            <a:endParaRPr lang="en-US" dirty="0"/>
          </a:p>
        </p:txBody>
      </p:sp>
      <p:sp>
        <p:nvSpPr>
          <p:cNvPr id="2" name="Slide Number Placeholder 1"/>
          <p:cNvSpPr>
            <a:spLocks noGrp="1"/>
          </p:cNvSpPr>
          <p:nvPr>
            <p:ph type="sldNum" sz="quarter" idx="12"/>
          </p:nvPr>
        </p:nvSpPr>
        <p:spPr/>
        <p:txBody>
          <a:bodyPr/>
          <a:lstStyle/>
          <a:p>
            <a:fld id="{B30C84D9-7A41-4FEB-892B-80917372DB87}" type="slidenum">
              <a:rPr lang="en-US" smtClean="0"/>
              <a:t>34</a:t>
            </a:fld>
            <a:endParaRPr lang="en-US"/>
          </a:p>
        </p:txBody>
      </p:sp>
    </p:spTree>
    <p:extLst>
      <p:ext uri="{BB962C8B-B14F-4D97-AF65-F5344CB8AC3E}">
        <p14:creationId xmlns:p14="http://schemas.microsoft.com/office/powerpoint/2010/main" val="2195632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xEl>
                                              <p:pRg st="2" end="2"/>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xEl>
                                              <p:pRg st="3" end="3"/>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xEl>
                                              <p:pRg st="4" end="4"/>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1">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xEl>
                                              <p:pRg st="9" end="9"/>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3">
                                            <p:txEl>
                                              <p:pRg st="5" end="5"/>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
                                            <p:txEl>
                                              <p:pRg st="6" end="6"/>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3">
                                            <p:txEl>
                                              <p:pRg st="7" end="7"/>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1">
                                            <p:txEl>
                                              <p:pRg st="10" end="10"/>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3">
                                            <p:txEl>
                                              <p:pRg st="9" end="9"/>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3">
                                            <p:txEl>
                                              <p:pRg st="10" end="10"/>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3">
                                            <p:txEl>
                                              <p:pRg st="11" end="11"/>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3">
                                            <p:txEl>
                                              <p:pRg st="12" end="12"/>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1">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P spid="1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Boolean Algebra – derived operators</a:t>
            </a:r>
          </a:p>
        </p:txBody>
      </p:sp>
      <p:sp>
        <p:nvSpPr>
          <p:cNvPr id="11" name="Content Placeholder 10"/>
          <p:cNvSpPr>
            <a:spLocks noGrp="1"/>
          </p:cNvSpPr>
          <p:nvPr>
            <p:ph idx="1"/>
          </p:nvPr>
        </p:nvSpPr>
        <p:spPr>
          <a:xfrm>
            <a:off x="838200" y="1825624"/>
            <a:ext cx="10515600" cy="4772399"/>
          </a:xfrm>
        </p:spPr>
        <p:txBody>
          <a:bodyPr/>
          <a:lstStyle/>
          <a:p>
            <a:r>
              <a:rPr lang="en-US" dirty="0"/>
              <a:t>XOR (“exclusive or”)</a:t>
            </a:r>
          </a:p>
          <a:p>
            <a:pPr lvl="1"/>
            <a:r>
              <a:rPr lang="en-US" dirty="0"/>
              <a:t>A^B is 1 if only A is 1, or if only B is 1</a:t>
            </a:r>
          </a:p>
          <a:p>
            <a:pPr lvl="1"/>
            <a:r>
              <a:rPr lang="en-US" dirty="0"/>
              <a:t>A^B is 0 if both A and B are 1 or if, or if both are 0</a:t>
            </a:r>
          </a:p>
          <a:p>
            <a:pPr lvl="1"/>
            <a:r>
              <a:rPr lang="en-US" dirty="0"/>
              <a:t>A^B = A&amp;~B | ~A&amp;B</a:t>
            </a:r>
          </a:p>
          <a:p>
            <a:pPr lvl="1"/>
            <a:endParaRPr lang="en-US" dirty="0"/>
          </a:p>
          <a:p>
            <a:pPr lvl="1"/>
            <a:r>
              <a:rPr lang="en-US" dirty="0"/>
              <a:t>A^A = 0			A^~A = 1</a:t>
            </a:r>
          </a:p>
          <a:p>
            <a:pPr lvl="1"/>
            <a:r>
              <a:rPr lang="en-US" dirty="0"/>
              <a:t>A^0 = A			A^1 = ~A</a:t>
            </a:r>
          </a:p>
          <a:p>
            <a:endParaRPr lang="en-US" dirty="0"/>
          </a:p>
          <a:p>
            <a:r>
              <a:rPr lang="en-US" dirty="0"/>
              <a:t>NAND, NOR, XNOR</a:t>
            </a:r>
          </a:p>
          <a:p>
            <a:pPr lvl="1"/>
            <a:r>
              <a:rPr lang="en-US" dirty="0"/>
              <a:t>“Not AND,” “Not OR,” “Not XOR”</a:t>
            </a:r>
          </a:p>
          <a:p>
            <a:pPr lvl="1"/>
            <a:r>
              <a:rPr lang="en-US" dirty="0"/>
              <a:t>Not used in C, found in logic gates</a:t>
            </a:r>
          </a:p>
        </p:txBody>
      </p:sp>
      <p:sp>
        <p:nvSpPr>
          <p:cNvPr id="7" name="Footer Placeholder 6"/>
          <p:cNvSpPr>
            <a:spLocks noGrp="1"/>
          </p:cNvSpPr>
          <p:nvPr>
            <p:ph type="ftr" sz="quarter" idx="11"/>
          </p:nvPr>
        </p:nvSpPr>
        <p:spPr/>
        <p:txBody>
          <a:bodyPr/>
          <a:lstStyle/>
          <a:p>
            <a:r>
              <a:rPr lang="en-US"/>
              <a:t>Programming at the Hardware/Software Interface</a:t>
            </a:r>
            <a:endParaRPr lang="en-US" dirty="0"/>
          </a:p>
        </p:txBody>
      </p:sp>
      <p:sp>
        <p:nvSpPr>
          <p:cNvPr id="12" name="Text Placeholder 11"/>
          <p:cNvSpPr>
            <a:spLocks noGrp="1"/>
          </p:cNvSpPr>
          <p:nvPr>
            <p:ph type="body" sz="quarter" idx="13"/>
          </p:nvPr>
        </p:nvSpPr>
        <p:spPr/>
        <p:txBody>
          <a:bodyPr/>
          <a:lstStyle/>
          <a:p>
            <a:r>
              <a:rPr lang="en-US" dirty="0"/>
              <a:t>Slide by Bohn</a:t>
            </a:r>
          </a:p>
        </p:txBody>
      </p:sp>
      <p:sp>
        <p:nvSpPr>
          <p:cNvPr id="2" name="Slide Number Placeholder 1"/>
          <p:cNvSpPr>
            <a:spLocks noGrp="1"/>
          </p:cNvSpPr>
          <p:nvPr>
            <p:ph type="sldNum" sz="quarter" idx="12"/>
          </p:nvPr>
        </p:nvSpPr>
        <p:spPr/>
        <p:txBody>
          <a:bodyPr/>
          <a:lstStyle/>
          <a:p>
            <a:fld id="{B30C84D9-7A41-4FEB-892B-80917372DB87}" type="slidenum">
              <a:rPr lang="en-US" smtClean="0"/>
              <a:t>35</a:t>
            </a:fld>
            <a:endParaRPr lang="en-US"/>
          </a:p>
        </p:txBody>
      </p:sp>
    </p:spTree>
    <p:extLst>
      <p:ext uri="{BB962C8B-B14F-4D97-AF65-F5344CB8AC3E}">
        <p14:creationId xmlns:p14="http://schemas.microsoft.com/office/powerpoint/2010/main" val="3164221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12CAC-E36F-1C4A-B813-23B451264FE2}"/>
              </a:ext>
            </a:extLst>
          </p:cNvPr>
          <p:cNvSpPr>
            <a:spLocks noGrp="1"/>
          </p:cNvSpPr>
          <p:nvPr>
            <p:ph type="title"/>
          </p:nvPr>
        </p:nvSpPr>
        <p:spPr/>
        <p:txBody>
          <a:bodyPr/>
          <a:lstStyle/>
          <a:p>
            <a:r>
              <a:rPr lang="en-US" dirty="0"/>
              <a:t>Bit Operations:</a:t>
            </a:r>
            <a:br>
              <a:rPr lang="en-US" dirty="0"/>
            </a:br>
            <a:r>
              <a:rPr lang="en-US" dirty="0"/>
              <a:t>Bitwise Boolean Operators</a:t>
            </a:r>
          </a:p>
        </p:txBody>
      </p:sp>
      <p:sp>
        <p:nvSpPr>
          <p:cNvPr id="4" name="Footer Placeholder 3">
            <a:extLst>
              <a:ext uri="{FF2B5EF4-FFF2-40B4-BE49-F238E27FC236}">
                <a16:creationId xmlns:a16="http://schemas.microsoft.com/office/drawing/2014/main" id="{7C4F924D-CCC4-3A44-8AD5-2CE5958B3873}"/>
              </a:ext>
            </a:extLst>
          </p:cNvPr>
          <p:cNvSpPr>
            <a:spLocks noGrp="1"/>
          </p:cNvSpPr>
          <p:nvPr>
            <p:ph type="ftr" sz="quarter" idx="11"/>
          </p:nvPr>
        </p:nvSpPr>
        <p:spPr/>
        <p:txBody>
          <a:bodyPr/>
          <a:lstStyle/>
          <a:p>
            <a:r>
              <a:rPr lang="en-US"/>
              <a:t>Programming at the Hardware/Software Interface</a:t>
            </a:r>
            <a:endParaRPr lang="en-US" dirty="0"/>
          </a:p>
        </p:txBody>
      </p:sp>
      <p:sp>
        <p:nvSpPr>
          <p:cNvPr id="5" name="Slide Number Placeholder 4">
            <a:extLst>
              <a:ext uri="{FF2B5EF4-FFF2-40B4-BE49-F238E27FC236}">
                <a16:creationId xmlns:a16="http://schemas.microsoft.com/office/drawing/2014/main" id="{14408DE1-0B03-5E4C-9DE9-9987FEED6802}"/>
              </a:ext>
            </a:extLst>
          </p:cNvPr>
          <p:cNvSpPr>
            <a:spLocks noGrp="1"/>
          </p:cNvSpPr>
          <p:nvPr>
            <p:ph type="sldNum" sz="quarter" idx="12"/>
          </p:nvPr>
        </p:nvSpPr>
        <p:spPr/>
        <p:txBody>
          <a:bodyPr/>
          <a:lstStyle/>
          <a:p>
            <a:fld id="{B30C84D9-7A41-4FEB-892B-80917372DB87}" type="slidenum">
              <a:rPr lang="en-US" smtClean="0"/>
              <a:t>36</a:t>
            </a:fld>
            <a:endParaRPr lang="en-US"/>
          </a:p>
        </p:txBody>
      </p:sp>
      <p:sp>
        <p:nvSpPr>
          <p:cNvPr id="6" name="Text Placeholder 5">
            <a:extLst>
              <a:ext uri="{FF2B5EF4-FFF2-40B4-BE49-F238E27FC236}">
                <a16:creationId xmlns:a16="http://schemas.microsoft.com/office/drawing/2014/main" id="{729BB64A-0E20-B243-AC03-D420603B9A2D}"/>
              </a:ext>
            </a:extLst>
          </p:cNvPr>
          <p:cNvSpPr>
            <a:spLocks noGrp="1"/>
          </p:cNvSpPr>
          <p:nvPr>
            <p:ph type="body" sz="quarter" idx="13"/>
          </p:nvPr>
        </p:nvSpPr>
        <p:spPr/>
        <p:txBody>
          <a:bodyPr/>
          <a:lstStyle/>
          <a:p>
            <a:r>
              <a:rPr lang="en-US" dirty="0"/>
              <a:t>Slide by Bohn</a:t>
            </a:r>
          </a:p>
        </p:txBody>
      </p:sp>
      <p:sp>
        <p:nvSpPr>
          <p:cNvPr id="7" name="TextBox 6">
            <a:extLst>
              <a:ext uri="{FF2B5EF4-FFF2-40B4-BE49-F238E27FC236}">
                <a16:creationId xmlns:a16="http://schemas.microsoft.com/office/drawing/2014/main" id="{1EF91DA2-E04B-344D-B5F8-89107E12A09B}"/>
              </a:ext>
            </a:extLst>
          </p:cNvPr>
          <p:cNvSpPr txBox="1"/>
          <p:nvPr/>
        </p:nvSpPr>
        <p:spPr>
          <a:xfrm>
            <a:off x="1812714" y="2208628"/>
            <a:ext cx="1569661"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0101 1010</a:t>
            </a:r>
          </a:p>
        </p:txBody>
      </p:sp>
      <p:sp>
        <p:nvSpPr>
          <p:cNvPr id="8" name="TextBox 7">
            <a:extLst>
              <a:ext uri="{FF2B5EF4-FFF2-40B4-BE49-F238E27FC236}">
                <a16:creationId xmlns:a16="http://schemas.microsoft.com/office/drawing/2014/main" id="{C327DA42-CD41-AB43-ACAB-7E360A65362B}"/>
              </a:ext>
            </a:extLst>
          </p:cNvPr>
          <p:cNvSpPr txBox="1"/>
          <p:nvPr/>
        </p:nvSpPr>
        <p:spPr>
          <a:xfrm>
            <a:off x="1504937" y="2508739"/>
            <a:ext cx="1877438"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1100 0011</a:t>
            </a:r>
          </a:p>
        </p:txBody>
      </p:sp>
      <p:sp>
        <p:nvSpPr>
          <p:cNvPr id="9" name="TextBox 8">
            <a:extLst>
              <a:ext uri="{FF2B5EF4-FFF2-40B4-BE49-F238E27FC236}">
                <a16:creationId xmlns:a16="http://schemas.microsoft.com/office/drawing/2014/main" id="{DDC3C969-D94B-C94C-9A39-5A31FD2F02AE}"/>
              </a:ext>
            </a:extLst>
          </p:cNvPr>
          <p:cNvSpPr txBox="1"/>
          <p:nvPr/>
        </p:nvSpPr>
        <p:spPr>
          <a:xfrm>
            <a:off x="4085912" y="2208628"/>
            <a:ext cx="1569661"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0101 1010</a:t>
            </a:r>
          </a:p>
        </p:txBody>
      </p:sp>
      <p:sp>
        <p:nvSpPr>
          <p:cNvPr id="10" name="TextBox 9">
            <a:extLst>
              <a:ext uri="{FF2B5EF4-FFF2-40B4-BE49-F238E27FC236}">
                <a16:creationId xmlns:a16="http://schemas.microsoft.com/office/drawing/2014/main" id="{63A78B59-B24C-9F49-86B4-57CADC6A3AB6}"/>
              </a:ext>
            </a:extLst>
          </p:cNvPr>
          <p:cNvSpPr txBox="1"/>
          <p:nvPr/>
        </p:nvSpPr>
        <p:spPr>
          <a:xfrm>
            <a:off x="3778135" y="2508739"/>
            <a:ext cx="1877438"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1100 0011</a:t>
            </a:r>
          </a:p>
        </p:txBody>
      </p:sp>
      <p:sp>
        <p:nvSpPr>
          <p:cNvPr id="11" name="TextBox 10">
            <a:extLst>
              <a:ext uri="{FF2B5EF4-FFF2-40B4-BE49-F238E27FC236}">
                <a16:creationId xmlns:a16="http://schemas.microsoft.com/office/drawing/2014/main" id="{920ED47C-F354-504D-9C93-0FF1781B3D82}"/>
              </a:ext>
            </a:extLst>
          </p:cNvPr>
          <p:cNvSpPr txBox="1"/>
          <p:nvPr/>
        </p:nvSpPr>
        <p:spPr>
          <a:xfrm>
            <a:off x="6359110" y="2208628"/>
            <a:ext cx="1569661"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0101 1010</a:t>
            </a:r>
          </a:p>
        </p:txBody>
      </p:sp>
      <p:sp>
        <p:nvSpPr>
          <p:cNvPr id="12" name="TextBox 11">
            <a:extLst>
              <a:ext uri="{FF2B5EF4-FFF2-40B4-BE49-F238E27FC236}">
                <a16:creationId xmlns:a16="http://schemas.microsoft.com/office/drawing/2014/main" id="{AF623873-F384-5249-B5F8-C9ED1F156D4C}"/>
              </a:ext>
            </a:extLst>
          </p:cNvPr>
          <p:cNvSpPr txBox="1"/>
          <p:nvPr/>
        </p:nvSpPr>
        <p:spPr>
          <a:xfrm>
            <a:off x="6051333" y="2508739"/>
            <a:ext cx="1877438"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1100 0011</a:t>
            </a:r>
          </a:p>
        </p:txBody>
      </p:sp>
      <p:sp>
        <p:nvSpPr>
          <p:cNvPr id="14" name="TextBox 13">
            <a:extLst>
              <a:ext uri="{FF2B5EF4-FFF2-40B4-BE49-F238E27FC236}">
                <a16:creationId xmlns:a16="http://schemas.microsoft.com/office/drawing/2014/main" id="{E3792DDE-8304-8F46-B586-6DC6CC6C689F}"/>
              </a:ext>
            </a:extLst>
          </p:cNvPr>
          <p:cNvSpPr txBox="1"/>
          <p:nvPr/>
        </p:nvSpPr>
        <p:spPr>
          <a:xfrm>
            <a:off x="8324531" y="2508739"/>
            <a:ext cx="1877438"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1100 0011</a:t>
            </a:r>
          </a:p>
        </p:txBody>
      </p:sp>
      <p:sp>
        <p:nvSpPr>
          <p:cNvPr id="15" name="TextBox 14">
            <a:extLst>
              <a:ext uri="{FF2B5EF4-FFF2-40B4-BE49-F238E27FC236}">
                <a16:creationId xmlns:a16="http://schemas.microsoft.com/office/drawing/2014/main" id="{4725E743-67F8-FA42-85E3-FB98671373D6}"/>
              </a:ext>
            </a:extLst>
          </p:cNvPr>
          <p:cNvSpPr txBox="1"/>
          <p:nvPr/>
        </p:nvSpPr>
        <p:spPr>
          <a:xfrm>
            <a:off x="1812714" y="2875829"/>
            <a:ext cx="1569661"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0100 0010</a:t>
            </a:r>
          </a:p>
        </p:txBody>
      </p:sp>
      <p:sp>
        <p:nvSpPr>
          <p:cNvPr id="16" name="TextBox 15">
            <a:extLst>
              <a:ext uri="{FF2B5EF4-FFF2-40B4-BE49-F238E27FC236}">
                <a16:creationId xmlns:a16="http://schemas.microsoft.com/office/drawing/2014/main" id="{FC6BE779-143F-5748-BB6D-74B373E88490}"/>
              </a:ext>
            </a:extLst>
          </p:cNvPr>
          <p:cNvSpPr txBox="1"/>
          <p:nvPr/>
        </p:nvSpPr>
        <p:spPr>
          <a:xfrm>
            <a:off x="4085912" y="2875829"/>
            <a:ext cx="1569661"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1101 1011</a:t>
            </a:r>
          </a:p>
        </p:txBody>
      </p:sp>
      <p:sp>
        <p:nvSpPr>
          <p:cNvPr id="17" name="TextBox 16">
            <a:extLst>
              <a:ext uri="{FF2B5EF4-FFF2-40B4-BE49-F238E27FC236}">
                <a16:creationId xmlns:a16="http://schemas.microsoft.com/office/drawing/2014/main" id="{1B807898-1782-974D-A9FA-DF50BDB99AFD}"/>
              </a:ext>
            </a:extLst>
          </p:cNvPr>
          <p:cNvSpPr txBox="1"/>
          <p:nvPr/>
        </p:nvSpPr>
        <p:spPr>
          <a:xfrm>
            <a:off x="6359110" y="2875829"/>
            <a:ext cx="1569661"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1001 1001</a:t>
            </a:r>
          </a:p>
        </p:txBody>
      </p:sp>
      <p:sp>
        <p:nvSpPr>
          <p:cNvPr id="18" name="TextBox 17">
            <a:extLst>
              <a:ext uri="{FF2B5EF4-FFF2-40B4-BE49-F238E27FC236}">
                <a16:creationId xmlns:a16="http://schemas.microsoft.com/office/drawing/2014/main" id="{70570322-80BB-5745-B005-55EC88EA6056}"/>
              </a:ext>
            </a:extLst>
          </p:cNvPr>
          <p:cNvSpPr txBox="1"/>
          <p:nvPr/>
        </p:nvSpPr>
        <p:spPr>
          <a:xfrm>
            <a:off x="8632308" y="2875829"/>
            <a:ext cx="1569661"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0011 1100</a:t>
            </a:r>
          </a:p>
        </p:txBody>
      </p:sp>
      <p:sp>
        <p:nvSpPr>
          <p:cNvPr id="19" name="TextBox 18">
            <a:extLst>
              <a:ext uri="{FF2B5EF4-FFF2-40B4-BE49-F238E27FC236}">
                <a16:creationId xmlns:a16="http://schemas.microsoft.com/office/drawing/2014/main" id="{CA4E6A3D-F32D-1745-A55A-0EAC353C3DAD}"/>
              </a:ext>
            </a:extLst>
          </p:cNvPr>
          <p:cNvSpPr txBox="1"/>
          <p:nvPr/>
        </p:nvSpPr>
        <p:spPr>
          <a:xfrm>
            <a:off x="687406" y="3650566"/>
            <a:ext cx="2694969" cy="923330"/>
          </a:xfrm>
          <a:prstGeom prst="rect">
            <a:avLst/>
          </a:prstGeom>
          <a:noFill/>
        </p:spPr>
        <p:txBody>
          <a:bodyPr wrap="none" rtlCol="0">
            <a:spAutoFit/>
          </a:bodyPr>
          <a:lstStyle/>
          <a:p>
            <a:r>
              <a:rPr lang="en-US" dirty="0">
                <a:latin typeface="Lucida Console" panose="020B0609040504020204" pitchFamily="49" charset="0"/>
              </a:rPr>
              <a:t>uint8_t  </a:t>
            </a:r>
            <a:r>
              <a:rPr lang="en-US" dirty="0" err="1">
                <a:latin typeface="Lucida Console" panose="020B0609040504020204" pitchFamily="49" charset="0"/>
              </a:rPr>
              <a:t>i</a:t>
            </a:r>
            <a:r>
              <a:rPr lang="en-US" dirty="0">
                <a:latin typeface="Lucida Console" panose="020B0609040504020204" pitchFamily="49" charset="0"/>
              </a:rPr>
              <a:t> = 0x37;</a:t>
            </a:r>
          </a:p>
          <a:p>
            <a:r>
              <a:rPr lang="en-US" dirty="0">
                <a:latin typeface="Lucida Console" panose="020B0609040504020204" pitchFamily="49" charset="0"/>
              </a:rPr>
              <a:t>uint8_t  j = 0x6C;</a:t>
            </a:r>
          </a:p>
          <a:p>
            <a:r>
              <a:rPr lang="en-US" dirty="0">
                <a:latin typeface="Lucida Console" panose="020B0609040504020204" pitchFamily="49" charset="0"/>
              </a:rPr>
              <a:t>uint16_t k = 0x6C;</a:t>
            </a:r>
          </a:p>
        </p:txBody>
      </p:sp>
      <p:sp>
        <p:nvSpPr>
          <p:cNvPr id="20" name="TextBox 19">
            <a:extLst>
              <a:ext uri="{FF2B5EF4-FFF2-40B4-BE49-F238E27FC236}">
                <a16:creationId xmlns:a16="http://schemas.microsoft.com/office/drawing/2014/main" id="{3308C778-056B-5F40-9FF5-475F5A8A78C7}"/>
              </a:ext>
            </a:extLst>
          </p:cNvPr>
          <p:cNvSpPr txBox="1"/>
          <p:nvPr/>
        </p:nvSpPr>
        <p:spPr>
          <a:xfrm>
            <a:off x="4279146" y="3613714"/>
            <a:ext cx="1415773" cy="400110"/>
          </a:xfrm>
          <a:prstGeom prst="rect">
            <a:avLst/>
          </a:prstGeom>
          <a:noFill/>
        </p:spPr>
        <p:txBody>
          <a:bodyPr wrap="none" rtlCol="0">
            <a:spAutoFit/>
          </a:bodyPr>
          <a:lstStyle/>
          <a:p>
            <a:pPr algn="r"/>
            <a:r>
              <a:rPr lang="en-US" sz="2000" dirty="0" err="1">
                <a:solidFill>
                  <a:srgbClr val="002060"/>
                </a:solidFill>
                <a:latin typeface="Lucida Console" panose="020B0609040504020204" pitchFamily="49" charset="0"/>
              </a:rPr>
              <a:t>i</a:t>
            </a:r>
            <a:r>
              <a:rPr lang="en-US" sz="2000" dirty="0">
                <a:solidFill>
                  <a:srgbClr val="002060"/>
                </a:solidFill>
                <a:latin typeface="Lucida Console" panose="020B0609040504020204" pitchFamily="49" charset="0"/>
              </a:rPr>
              <a:t> &amp; j ==</a:t>
            </a:r>
          </a:p>
        </p:txBody>
      </p:sp>
      <p:sp>
        <p:nvSpPr>
          <p:cNvPr id="23" name="TextBox 22">
            <a:extLst>
              <a:ext uri="{FF2B5EF4-FFF2-40B4-BE49-F238E27FC236}">
                <a16:creationId xmlns:a16="http://schemas.microsoft.com/office/drawing/2014/main" id="{B1B622EA-CA93-7C45-9334-433473EE64E1}"/>
              </a:ext>
            </a:extLst>
          </p:cNvPr>
          <p:cNvSpPr txBox="1"/>
          <p:nvPr/>
        </p:nvSpPr>
        <p:spPr>
          <a:xfrm>
            <a:off x="8778100" y="3824435"/>
            <a:ext cx="172355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0011 0111</a:t>
            </a:r>
          </a:p>
        </p:txBody>
      </p:sp>
      <p:sp>
        <p:nvSpPr>
          <p:cNvPr id="24" name="TextBox 23">
            <a:extLst>
              <a:ext uri="{FF2B5EF4-FFF2-40B4-BE49-F238E27FC236}">
                <a16:creationId xmlns:a16="http://schemas.microsoft.com/office/drawing/2014/main" id="{AD07CF8B-DD9C-6445-A9DC-8B07A6C8C4C2}"/>
              </a:ext>
            </a:extLst>
          </p:cNvPr>
          <p:cNvSpPr txBox="1"/>
          <p:nvPr/>
        </p:nvSpPr>
        <p:spPr>
          <a:xfrm>
            <a:off x="8624213" y="4124546"/>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0110 1100</a:t>
            </a:r>
          </a:p>
        </p:txBody>
      </p:sp>
      <p:sp>
        <p:nvSpPr>
          <p:cNvPr id="25" name="TextBox 24">
            <a:extLst>
              <a:ext uri="{FF2B5EF4-FFF2-40B4-BE49-F238E27FC236}">
                <a16:creationId xmlns:a16="http://schemas.microsoft.com/office/drawing/2014/main" id="{C87A3DD9-A480-9A4C-B4B4-DE993C05BE9B}"/>
              </a:ext>
            </a:extLst>
          </p:cNvPr>
          <p:cNvSpPr txBox="1"/>
          <p:nvPr/>
        </p:nvSpPr>
        <p:spPr>
          <a:xfrm>
            <a:off x="8931990" y="4491636"/>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0010 0100</a:t>
            </a:r>
          </a:p>
        </p:txBody>
      </p:sp>
      <p:sp>
        <p:nvSpPr>
          <p:cNvPr id="29" name="TextBox 28">
            <a:extLst>
              <a:ext uri="{FF2B5EF4-FFF2-40B4-BE49-F238E27FC236}">
                <a16:creationId xmlns:a16="http://schemas.microsoft.com/office/drawing/2014/main" id="{8C97E146-8459-164A-BA16-05FF247A7D62}"/>
              </a:ext>
            </a:extLst>
          </p:cNvPr>
          <p:cNvSpPr txBox="1"/>
          <p:nvPr/>
        </p:nvSpPr>
        <p:spPr>
          <a:xfrm>
            <a:off x="5655573" y="3650566"/>
            <a:ext cx="800219" cy="400110"/>
          </a:xfrm>
          <a:prstGeom prst="rect">
            <a:avLst/>
          </a:prstGeom>
          <a:noFill/>
        </p:spPr>
        <p:txBody>
          <a:bodyPr wrap="none" rtlCol="0">
            <a:spAutoFit/>
          </a:bodyPr>
          <a:lstStyle/>
          <a:p>
            <a:r>
              <a:rPr lang="en-US" sz="2000" dirty="0">
                <a:solidFill>
                  <a:srgbClr val="C00000"/>
                </a:solidFill>
                <a:latin typeface="Lucida Console" panose="020B0609040504020204" pitchFamily="49" charset="0"/>
              </a:rPr>
              <a:t>0x24</a:t>
            </a:r>
          </a:p>
        </p:txBody>
      </p:sp>
      <p:sp>
        <p:nvSpPr>
          <p:cNvPr id="31" name="TextBox 30">
            <a:extLst>
              <a:ext uri="{FF2B5EF4-FFF2-40B4-BE49-F238E27FC236}">
                <a16:creationId xmlns:a16="http://schemas.microsoft.com/office/drawing/2014/main" id="{D8124708-E30B-BF43-99A2-4FF7FF27A172}"/>
              </a:ext>
            </a:extLst>
          </p:cNvPr>
          <p:cNvSpPr txBox="1"/>
          <p:nvPr/>
        </p:nvSpPr>
        <p:spPr>
          <a:xfrm>
            <a:off x="4259473" y="4039038"/>
            <a:ext cx="1415773" cy="400110"/>
          </a:xfrm>
          <a:prstGeom prst="rect">
            <a:avLst/>
          </a:prstGeom>
          <a:noFill/>
        </p:spPr>
        <p:txBody>
          <a:bodyPr wrap="none" rtlCol="0">
            <a:spAutoFit/>
          </a:bodyPr>
          <a:lstStyle/>
          <a:p>
            <a:pPr algn="r"/>
            <a:r>
              <a:rPr lang="en-US" sz="2000" dirty="0" err="1">
                <a:solidFill>
                  <a:srgbClr val="002060"/>
                </a:solidFill>
                <a:latin typeface="Lucida Console" panose="020B0609040504020204" pitchFamily="49" charset="0"/>
              </a:rPr>
              <a:t>i</a:t>
            </a:r>
            <a:r>
              <a:rPr lang="en-US" sz="2000" dirty="0">
                <a:solidFill>
                  <a:srgbClr val="002060"/>
                </a:solidFill>
                <a:latin typeface="Lucida Console" panose="020B0609040504020204" pitchFamily="49" charset="0"/>
              </a:rPr>
              <a:t> | j ==</a:t>
            </a:r>
          </a:p>
        </p:txBody>
      </p:sp>
      <p:sp>
        <p:nvSpPr>
          <p:cNvPr id="32" name="TextBox 31">
            <a:extLst>
              <a:ext uri="{FF2B5EF4-FFF2-40B4-BE49-F238E27FC236}">
                <a16:creationId xmlns:a16="http://schemas.microsoft.com/office/drawing/2014/main" id="{BDE87287-6102-AC4B-848C-F8FBAA5A0176}"/>
              </a:ext>
            </a:extLst>
          </p:cNvPr>
          <p:cNvSpPr txBox="1"/>
          <p:nvPr/>
        </p:nvSpPr>
        <p:spPr>
          <a:xfrm>
            <a:off x="8624213" y="4124546"/>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0110 1100</a:t>
            </a:r>
          </a:p>
        </p:txBody>
      </p:sp>
      <p:sp>
        <p:nvSpPr>
          <p:cNvPr id="33" name="TextBox 32">
            <a:extLst>
              <a:ext uri="{FF2B5EF4-FFF2-40B4-BE49-F238E27FC236}">
                <a16:creationId xmlns:a16="http://schemas.microsoft.com/office/drawing/2014/main" id="{058AB591-C208-C948-8407-2F9DEACFADB2}"/>
              </a:ext>
            </a:extLst>
          </p:cNvPr>
          <p:cNvSpPr txBox="1"/>
          <p:nvPr/>
        </p:nvSpPr>
        <p:spPr>
          <a:xfrm>
            <a:off x="8931990" y="4491636"/>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0111 1111</a:t>
            </a:r>
          </a:p>
        </p:txBody>
      </p:sp>
      <p:sp>
        <p:nvSpPr>
          <p:cNvPr id="34" name="TextBox 33">
            <a:extLst>
              <a:ext uri="{FF2B5EF4-FFF2-40B4-BE49-F238E27FC236}">
                <a16:creationId xmlns:a16="http://schemas.microsoft.com/office/drawing/2014/main" id="{AEC424B6-F5AA-8349-AF08-87B72A392303}"/>
              </a:ext>
            </a:extLst>
          </p:cNvPr>
          <p:cNvSpPr txBox="1"/>
          <p:nvPr/>
        </p:nvSpPr>
        <p:spPr>
          <a:xfrm>
            <a:off x="8624213" y="4122307"/>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0110 1100</a:t>
            </a:r>
          </a:p>
        </p:txBody>
      </p:sp>
      <p:sp>
        <p:nvSpPr>
          <p:cNvPr id="35" name="TextBox 34">
            <a:extLst>
              <a:ext uri="{FF2B5EF4-FFF2-40B4-BE49-F238E27FC236}">
                <a16:creationId xmlns:a16="http://schemas.microsoft.com/office/drawing/2014/main" id="{D534749A-40F7-574B-B3DC-7DA0A25970A0}"/>
              </a:ext>
            </a:extLst>
          </p:cNvPr>
          <p:cNvSpPr txBox="1"/>
          <p:nvPr/>
        </p:nvSpPr>
        <p:spPr>
          <a:xfrm>
            <a:off x="8931990" y="4489397"/>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0101 1011</a:t>
            </a:r>
          </a:p>
        </p:txBody>
      </p:sp>
      <p:sp>
        <p:nvSpPr>
          <p:cNvPr id="36" name="TextBox 35">
            <a:extLst>
              <a:ext uri="{FF2B5EF4-FFF2-40B4-BE49-F238E27FC236}">
                <a16:creationId xmlns:a16="http://schemas.microsoft.com/office/drawing/2014/main" id="{AF87DF14-5003-9645-A836-93759B149DD6}"/>
              </a:ext>
            </a:extLst>
          </p:cNvPr>
          <p:cNvSpPr txBox="1"/>
          <p:nvPr/>
        </p:nvSpPr>
        <p:spPr>
          <a:xfrm>
            <a:off x="8615579" y="4122307"/>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0110 1100</a:t>
            </a:r>
          </a:p>
        </p:txBody>
      </p:sp>
      <p:sp>
        <p:nvSpPr>
          <p:cNvPr id="37" name="TextBox 36">
            <a:extLst>
              <a:ext uri="{FF2B5EF4-FFF2-40B4-BE49-F238E27FC236}">
                <a16:creationId xmlns:a16="http://schemas.microsoft.com/office/drawing/2014/main" id="{F0BC45FD-E617-C341-A9FD-7D02591DAB78}"/>
              </a:ext>
            </a:extLst>
          </p:cNvPr>
          <p:cNvSpPr txBox="1"/>
          <p:nvPr/>
        </p:nvSpPr>
        <p:spPr>
          <a:xfrm>
            <a:off x="8923356" y="4489397"/>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1001 0011</a:t>
            </a:r>
          </a:p>
        </p:txBody>
      </p:sp>
      <p:sp>
        <p:nvSpPr>
          <p:cNvPr id="38" name="TextBox 37">
            <a:extLst>
              <a:ext uri="{FF2B5EF4-FFF2-40B4-BE49-F238E27FC236}">
                <a16:creationId xmlns:a16="http://schemas.microsoft.com/office/drawing/2014/main" id="{A607D777-4942-B24F-B873-9EBEBE954CF5}"/>
              </a:ext>
            </a:extLst>
          </p:cNvPr>
          <p:cNvSpPr txBox="1"/>
          <p:nvPr/>
        </p:nvSpPr>
        <p:spPr>
          <a:xfrm>
            <a:off x="5651223" y="4033790"/>
            <a:ext cx="800219" cy="400110"/>
          </a:xfrm>
          <a:prstGeom prst="rect">
            <a:avLst/>
          </a:prstGeom>
          <a:noFill/>
        </p:spPr>
        <p:txBody>
          <a:bodyPr wrap="none" rtlCol="0">
            <a:spAutoFit/>
          </a:bodyPr>
          <a:lstStyle/>
          <a:p>
            <a:r>
              <a:rPr lang="en-US" sz="2000" dirty="0">
                <a:solidFill>
                  <a:srgbClr val="C00000"/>
                </a:solidFill>
                <a:latin typeface="Lucida Console" panose="020B0609040504020204" pitchFamily="49" charset="0"/>
              </a:rPr>
              <a:t>0x7F</a:t>
            </a:r>
          </a:p>
        </p:txBody>
      </p:sp>
      <p:sp>
        <p:nvSpPr>
          <p:cNvPr id="39" name="TextBox 38">
            <a:extLst>
              <a:ext uri="{FF2B5EF4-FFF2-40B4-BE49-F238E27FC236}">
                <a16:creationId xmlns:a16="http://schemas.microsoft.com/office/drawing/2014/main" id="{54A280D6-E0A7-6F4A-B8C8-1580680C6BA8}"/>
              </a:ext>
            </a:extLst>
          </p:cNvPr>
          <p:cNvSpPr txBox="1"/>
          <p:nvPr/>
        </p:nvSpPr>
        <p:spPr>
          <a:xfrm>
            <a:off x="4274946" y="4457347"/>
            <a:ext cx="1415773" cy="400110"/>
          </a:xfrm>
          <a:prstGeom prst="rect">
            <a:avLst/>
          </a:prstGeom>
          <a:noFill/>
        </p:spPr>
        <p:txBody>
          <a:bodyPr wrap="none" rtlCol="0">
            <a:spAutoFit/>
          </a:bodyPr>
          <a:lstStyle/>
          <a:p>
            <a:pPr algn="r"/>
            <a:r>
              <a:rPr lang="en-US" sz="2000" dirty="0" err="1">
                <a:solidFill>
                  <a:srgbClr val="002060"/>
                </a:solidFill>
                <a:latin typeface="Lucida Console" panose="020B0609040504020204" pitchFamily="49" charset="0"/>
              </a:rPr>
              <a:t>i</a:t>
            </a:r>
            <a:r>
              <a:rPr lang="en-US" sz="2000" dirty="0">
                <a:solidFill>
                  <a:srgbClr val="002060"/>
                </a:solidFill>
                <a:latin typeface="Lucida Console" panose="020B0609040504020204" pitchFamily="49" charset="0"/>
              </a:rPr>
              <a:t> ^ j ==</a:t>
            </a:r>
          </a:p>
        </p:txBody>
      </p:sp>
      <p:sp>
        <p:nvSpPr>
          <p:cNvPr id="40" name="TextBox 39">
            <a:extLst>
              <a:ext uri="{FF2B5EF4-FFF2-40B4-BE49-F238E27FC236}">
                <a16:creationId xmlns:a16="http://schemas.microsoft.com/office/drawing/2014/main" id="{E4CC50A4-6382-544A-A9D7-70DAE2E784C7}"/>
              </a:ext>
            </a:extLst>
          </p:cNvPr>
          <p:cNvSpPr txBox="1"/>
          <p:nvPr/>
        </p:nvSpPr>
        <p:spPr>
          <a:xfrm>
            <a:off x="5666696" y="4452099"/>
            <a:ext cx="800219" cy="400110"/>
          </a:xfrm>
          <a:prstGeom prst="rect">
            <a:avLst/>
          </a:prstGeom>
          <a:noFill/>
        </p:spPr>
        <p:txBody>
          <a:bodyPr wrap="none" rtlCol="0">
            <a:spAutoFit/>
          </a:bodyPr>
          <a:lstStyle/>
          <a:p>
            <a:r>
              <a:rPr lang="en-US" sz="2000" dirty="0">
                <a:solidFill>
                  <a:srgbClr val="C00000"/>
                </a:solidFill>
                <a:latin typeface="Lucida Console" panose="020B0609040504020204" pitchFamily="49" charset="0"/>
              </a:rPr>
              <a:t>0x5B</a:t>
            </a:r>
          </a:p>
        </p:txBody>
      </p:sp>
      <p:sp>
        <p:nvSpPr>
          <p:cNvPr id="41" name="TextBox 40">
            <a:extLst>
              <a:ext uri="{FF2B5EF4-FFF2-40B4-BE49-F238E27FC236}">
                <a16:creationId xmlns:a16="http://schemas.microsoft.com/office/drawing/2014/main" id="{6A563F23-F753-DF43-8331-6B705E412FC7}"/>
              </a:ext>
            </a:extLst>
          </p:cNvPr>
          <p:cNvSpPr txBox="1"/>
          <p:nvPr/>
        </p:nvSpPr>
        <p:spPr>
          <a:xfrm>
            <a:off x="4721139" y="4886358"/>
            <a:ext cx="95410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~j ==</a:t>
            </a:r>
          </a:p>
        </p:txBody>
      </p:sp>
      <p:sp>
        <p:nvSpPr>
          <p:cNvPr id="42" name="TextBox 41">
            <a:extLst>
              <a:ext uri="{FF2B5EF4-FFF2-40B4-BE49-F238E27FC236}">
                <a16:creationId xmlns:a16="http://schemas.microsoft.com/office/drawing/2014/main" id="{A61F7630-4F87-104C-8EDD-99A100C098EB}"/>
              </a:ext>
            </a:extLst>
          </p:cNvPr>
          <p:cNvSpPr txBox="1"/>
          <p:nvPr/>
        </p:nvSpPr>
        <p:spPr>
          <a:xfrm>
            <a:off x="5651223" y="4881110"/>
            <a:ext cx="800219" cy="400110"/>
          </a:xfrm>
          <a:prstGeom prst="rect">
            <a:avLst/>
          </a:prstGeom>
          <a:noFill/>
        </p:spPr>
        <p:txBody>
          <a:bodyPr wrap="none" rtlCol="0">
            <a:spAutoFit/>
          </a:bodyPr>
          <a:lstStyle/>
          <a:p>
            <a:r>
              <a:rPr lang="en-US" sz="2000" dirty="0">
                <a:solidFill>
                  <a:srgbClr val="C00000"/>
                </a:solidFill>
                <a:latin typeface="Lucida Console" panose="020B0609040504020204" pitchFamily="49" charset="0"/>
              </a:rPr>
              <a:t>0x93</a:t>
            </a:r>
          </a:p>
        </p:txBody>
      </p:sp>
      <p:sp>
        <p:nvSpPr>
          <p:cNvPr id="43" name="TextBox 42">
            <a:extLst>
              <a:ext uri="{FF2B5EF4-FFF2-40B4-BE49-F238E27FC236}">
                <a16:creationId xmlns:a16="http://schemas.microsoft.com/office/drawing/2014/main" id="{A4BAEB4F-3667-B542-A845-2F145B8C92AE}"/>
              </a:ext>
            </a:extLst>
          </p:cNvPr>
          <p:cNvSpPr txBox="1"/>
          <p:nvPr/>
        </p:nvSpPr>
        <p:spPr>
          <a:xfrm>
            <a:off x="4721139" y="5310121"/>
            <a:ext cx="95410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~k ==</a:t>
            </a:r>
          </a:p>
        </p:txBody>
      </p:sp>
      <p:sp>
        <p:nvSpPr>
          <p:cNvPr id="44" name="TextBox 43">
            <a:extLst>
              <a:ext uri="{FF2B5EF4-FFF2-40B4-BE49-F238E27FC236}">
                <a16:creationId xmlns:a16="http://schemas.microsoft.com/office/drawing/2014/main" id="{7A976560-A71F-BB47-8AA0-9699A208658B}"/>
              </a:ext>
            </a:extLst>
          </p:cNvPr>
          <p:cNvSpPr txBox="1"/>
          <p:nvPr/>
        </p:nvSpPr>
        <p:spPr>
          <a:xfrm>
            <a:off x="5651223" y="5304873"/>
            <a:ext cx="1107996" cy="400110"/>
          </a:xfrm>
          <a:prstGeom prst="rect">
            <a:avLst/>
          </a:prstGeom>
          <a:noFill/>
        </p:spPr>
        <p:txBody>
          <a:bodyPr wrap="none" rtlCol="0">
            <a:spAutoFit/>
          </a:bodyPr>
          <a:lstStyle/>
          <a:p>
            <a:r>
              <a:rPr lang="en-US" sz="2000" dirty="0">
                <a:solidFill>
                  <a:srgbClr val="C00000"/>
                </a:solidFill>
                <a:latin typeface="Lucida Console" panose="020B0609040504020204" pitchFamily="49" charset="0"/>
              </a:rPr>
              <a:t>0xFF93</a:t>
            </a:r>
          </a:p>
        </p:txBody>
      </p:sp>
      <p:sp>
        <p:nvSpPr>
          <p:cNvPr id="45" name="TextBox 44">
            <a:extLst>
              <a:ext uri="{FF2B5EF4-FFF2-40B4-BE49-F238E27FC236}">
                <a16:creationId xmlns:a16="http://schemas.microsoft.com/office/drawing/2014/main" id="{6BB91C7A-BF1B-3845-B360-500E14BC0C5B}"/>
              </a:ext>
            </a:extLst>
          </p:cNvPr>
          <p:cNvSpPr txBox="1"/>
          <p:nvPr/>
        </p:nvSpPr>
        <p:spPr>
          <a:xfrm>
            <a:off x="7085329" y="4937783"/>
            <a:ext cx="3416321"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0000 0000 0110 1100</a:t>
            </a:r>
          </a:p>
        </p:txBody>
      </p:sp>
      <p:sp>
        <p:nvSpPr>
          <p:cNvPr id="46" name="TextBox 45">
            <a:extLst>
              <a:ext uri="{FF2B5EF4-FFF2-40B4-BE49-F238E27FC236}">
                <a16:creationId xmlns:a16="http://schemas.microsoft.com/office/drawing/2014/main" id="{5DC1AAE4-5D90-9B4E-834D-5AF5031D2648}"/>
              </a:ext>
            </a:extLst>
          </p:cNvPr>
          <p:cNvSpPr txBox="1"/>
          <p:nvPr/>
        </p:nvSpPr>
        <p:spPr>
          <a:xfrm>
            <a:off x="7393107" y="5304873"/>
            <a:ext cx="3108543"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1111 1111 1001 0011</a:t>
            </a:r>
          </a:p>
        </p:txBody>
      </p:sp>
    </p:spTree>
    <p:extLst>
      <p:ext uri="{BB962C8B-B14F-4D97-AF65-F5344CB8AC3E}">
        <p14:creationId xmlns:p14="http://schemas.microsoft.com/office/powerpoint/2010/main" val="1881755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dissolv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dissolv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dissolve">
                                      <p:cBhvr>
                                        <p:cTn id="20" dur="500"/>
                                        <p:tgtEl>
                                          <p:spTgt spid="9"/>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ssolve">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dissolve">
                                      <p:cBhvr>
                                        <p:cTn id="28" dur="500"/>
                                        <p:tgtEl>
                                          <p:spTgt spid="16"/>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dissolve">
                                      <p:cBhvr>
                                        <p:cTn id="33" dur="500"/>
                                        <p:tgtEl>
                                          <p:spTgt spid="11"/>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dissolve">
                                      <p:cBhvr>
                                        <p:cTn id="36" dur="500"/>
                                        <p:tgtEl>
                                          <p:spTgt spid="12"/>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dissolve">
                                      <p:cBhvr>
                                        <p:cTn id="41" dur="500"/>
                                        <p:tgtEl>
                                          <p:spTgt spid="17"/>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0" nodeType="click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dissolve">
                                      <p:cBhvr>
                                        <p:cTn id="46" dur="500"/>
                                        <p:tgtEl>
                                          <p:spTgt spid="14"/>
                                        </p:tgtEl>
                                      </p:cBhvr>
                                    </p:animEffect>
                                  </p:childTnLst>
                                </p:cTn>
                              </p:par>
                            </p:childTnLst>
                          </p:cTn>
                        </p:par>
                      </p:childTnLst>
                    </p:cTn>
                  </p:par>
                  <p:par>
                    <p:cTn id="47" fill="hold">
                      <p:stCondLst>
                        <p:cond delay="indefinite"/>
                      </p:stCondLst>
                      <p:childTnLst>
                        <p:par>
                          <p:cTn id="48" fill="hold">
                            <p:stCondLst>
                              <p:cond delay="0"/>
                            </p:stCondLst>
                            <p:childTnLst>
                              <p:par>
                                <p:cTn id="49" presetID="9" presetClass="entr" presetSubtype="0" fill="hold" grpId="0" nodeType="click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dissolve">
                                      <p:cBhvr>
                                        <p:cTn id="51" dur="500"/>
                                        <p:tgtEl>
                                          <p:spTgt spid="18"/>
                                        </p:tgtEl>
                                      </p:cBhvr>
                                    </p:animEffect>
                                  </p:childTnLst>
                                </p:cTn>
                              </p:par>
                            </p:childTnLst>
                          </p:cTn>
                        </p:par>
                      </p:childTnLst>
                    </p:cTn>
                  </p:par>
                  <p:par>
                    <p:cTn id="52" fill="hold">
                      <p:stCondLst>
                        <p:cond delay="indefinite"/>
                      </p:stCondLst>
                      <p:childTnLst>
                        <p:par>
                          <p:cTn id="53" fill="hold">
                            <p:stCondLst>
                              <p:cond delay="0"/>
                            </p:stCondLst>
                            <p:childTnLst>
                              <p:par>
                                <p:cTn id="54" presetID="14" presetClass="entr" presetSubtype="5" fill="hold" grpId="0" nodeType="click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randombar(vertical)">
                                      <p:cBhvr>
                                        <p:cTn id="56" dur="500"/>
                                        <p:tgtEl>
                                          <p:spTgt spid="19"/>
                                        </p:tgtEl>
                                      </p:cBhvr>
                                    </p:animEffect>
                                  </p:childTnLst>
                                </p:cTn>
                              </p:par>
                            </p:childTnLst>
                          </p:cTn>
                        </p:par>
                      </p:childTnLst>
                    </p:cTn>
                  </p:par>
                  <p:par>
                    <p:cTn id="57" fill="hold">
                      <p:stCondLst>
                        <p:cond delay="indefinite"/>
                      </p:stCondLst>
                      <p:childTnLst>
                        <p:par>
                          <p:cTn id="58" fill="hold">
                            <p:stCondLst>
                              <p:cond delay="0"/>
                            </p:stCondLst>
                            <p:childTnLst>
                              <p:par>
                                <p:cTn id="59" presetID="9" presetClass="entr" presetSubtype="0" fill="hold" grpId="0" nodeType="clickEffect">
                                  <p:stCondLst>
                                    <p:cond delay="0"/>
                                  </p:stCondLst>
                                  <p:childTnLst>
                                    <p:set>
                                      <p:cBhvr>
                                        <p:cTn id="60" dur="1" fill="hold">
                                          <p:stCondLst>
                                            <p:cond delay="0"/>
                                          </p:stCondLst>
                                        </p:cTn>
                                        <p:tgtEl>
                                          <p:spTgt spid="20"/>
                                        </p:tgtEl>
                                        <p:attrNameLst>
                                          <p:attrName>style.visibility</p:attrName>
                                        </p:attrNameLst>
                                      </p:cBhvr>
                                      <p:to>
                                        <p:strVal val="visible"/>
                                      </p:to>
                                    </p:set>
                                    <p:animEffect transition="in" filter="dissolve">
                                      <p:cBhvr>
                                        <p:cTn id="61" dur="500"/>
                                        <p:tgtEl>
                                          <p:spTgt spid="20"/>
                                        </p:tgtEl>
                                      </p:cBhvr>
                                    </p:animEffec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grpId="0" nodeType="clickEffect">
                                  <p:stCondLst>
                                    <p:cond delay="0"/>
                                  </p:stCondLst>
                                  <p:childTnLst>
                                    <p:set>
                                      <p:cBhvr>
                                        <p:cTn id="65" dur="1" fill="hold">
                                          <p:stCondLst>
                                            <p:cond delay="0"/>
                                          </p:stCondLst>
                                        </p:cTn>
                                        <p:tgtEl>
                                          <p:spTgt spid="23"/>
                                        </p:tgtEl>
                                        <p:attrNameLst>
                                          <p:attrName>style.visibility</p:attrName>
                                        </p:attrNameLst>
                                      </p:cBhvr>
                                      <p:to>
                                        <p:strVal val="visible"/>
                                      </p:to>
                                    </p:set>
                                    <p:animEffect transition="in" filter="dissolve">
                                      <p:cBhvr>
                                        <p:cTn id="66" dur="500"/>
                                        <p:tgtEl>
                                          <p:spTgt spid="23"/>
                                        </p:tgtEl>
                                      </p:cBhvr>
                                    </p:animEffect>
                                  </p:childTnLst>
                                </p:cTn>
                              </p:par>
                              <p:par>
                                <p:cTn id="67" presetID="9" presetClass="entr" presetSubtype="0" fill="hold" grpId="0" nodeType="withEffect">
                                  <p:stCondLst>
                                    <p:cond delay="0"/>
                                  </p:stCondLst>
                                  <p:childTnLst>
                                    <p:set>
                                      <p:cBhvr>
                                        <p:cTn id="68" dur="1" fill="hold">
                                          <p:stCondLst>
                                            <p:cond delay="0"/>
                                          </p:stCondLst>
                                        </p:cTn>
                                        <p:tgtEl>
                                          <p:spTgt spid="24"/>
                                        </p:tgtEl>
                                        <p:attrNameLst>
                                          <p:attrName>style.visibility</p:attrName>
                                        </p:attrNameLst>
                                      </p:cBhvr>
                                      <p:to>
                                        <p:strVal val="visible"/>
                                      </p:to>
                                    </p:set>
                                    <p:animEffect transition="in" filter="dissolve">
                                      <p:cBhvr>
                                        <p:cTn id="69" dur="500"/>
                                        <p:tgtEl>
                                          <p:spTgt spid="24"/>
                                        </p:tgtEl>
                                      </p:cBhvr>
                                    </p:animEffect>
                                  </p:childTnLst>
                                </p:cTn>
                              </p:par>
                            </p:childTnLst>
                          </p:cTn>
                        </p:par>
                      </p:childTnLst>
                    </p:cTn>
                  </p:par>
                  <p:par>
                    <p:cTn id="70" fill="hold">
                      <p:stCondLst>
                        <p:cond delay="indefinite"/>
                      </p:stCondLst>
                      <p:childTnLst>
                        <p:par>
                          <p:cTn id="71" fill="hold">
                            <p:stCondLst>
                              <p:cond delay="0"/>
                            </p:stCondLst>
                            <p:childTnLst>
                              <p:par>
                                <p:cTn id="72" presetID="9" presetClass="entr" presetSubtype="0" fill="hold" grpId="0" nodeType="clickEffect">
                                  <p:stCondLst>
                                    <p:cond delay="0"/>
                                  </p:stCondLst>
                                  <p:childTnLst>
                                    <p:set>
                                      <p:cBhvr>
                                        <p:cTn id="73" dur="1" fill="hold">
                                          <p:stCondLst>
                                            <p:cond delay="0"/>
                                          </p:stCondLst>
                                        </p:cTn>
                                        <p:tgtEl>
                                          <p:spTgt spid="25"/>
                                        </p:tgtEl>
                                        <p:attrNameLst>
                                          <p:attrName>style.visibility</p:attrName>
                                        </p:attrNameLst>
                                      </p:cBhvr>
                                      <p:to>
                                        <p:strVal val="visible"/>
                                      </p:to>
                                    </p:set>
                                    <p:animEffect transition="in" filter="dissolve">
                                      <p:cBhvr>
                                        <p:cTn id="74" dur="500"/>
                                        <p:tgtEl>
                                          <p:spTgt spid="25"/>
                                        </p:tgtEl>
                                      </p:cBhvr>
                                    </p:animEffect>
                                  </p:childTnLst>
                                </p:cTn>
                              </p:par>
                            </p:childTnLst>
                          </p:cTn>
                        </p:par>
                      </p:childTnLst>
                    </p:cTn>
                  </p:par>
                  <p:par>
                    <p:cTn id="75" fill="hold">
                      <p:stCondLst>
                        <p:cond delay="indefinite"/>
                      </p:stCondLst>
                      <p:childTnLst>
                        <p:par>
                          <p:cTn id="76" fill="hold">
                            <p:stCondLst>
                              <p:cond delay="0"/>
                            </p:stCondLst>
                            <p:childTnLst>
                              <p:par>
                                <p:cTn id="77" presetID="9" presetClass="entr" presetSubtype="0" fill="hold" grpId="0" nodeType="clickEffect">
                                  <p:stCondLst>
                                    <p:cond delay="0"/>
                                  </p:stCondLst>
                                  <p:childTnLst>
                                    <p:set>
                                      <p:cBhvr>
                                        <p:cTn id="78" dur="1" fill="hold">
                                          <p:stCondLst>
                                            <p:cond delay="0"/>
                                          </p:stCondLst>
                                        </p:cTn>
                                        <p:tgtEl>
                                          <p:spTgt spid="29"/>
                                        </p:tgtEl>
                                        <p:attrNameLst>
                                          <p:attrName>style.visibility</p:attrName>
                                        </p:attrNameLst>
                                      </p:cBhvr>
                                      <p:to>
                                        <p:strVal val="visible"/>
                                      </p:to>
                                    </p:set>
                                    <p:animEffect transition="in" filter="dissolve">
                                      <p:cBhvr>
                                        <p:cTn id="79" dur="500"/>
                                        <p:tgtEl>
                                          <p:spTgt spid="29"/>
                                        </p:tgtEl>
                                      </p:cBhvr>
                                    </p:animEffect>
                                  </p:childTnLst>
                                </p:cTn>
                              </p:par>
                            </p:childTnLst>
                          </p:cTn>
                        </p:par>
                      </p:childTnLst>
                    </p:cTn>
                  </p:par>
                  <p:par>
                    <p:cTn id="80" fill="hold">
                      <p:stCondLst>
                        <p:cond delay="indefinite"/>
                      </p:stCondLst>
                      <p:childTnLst>
                        <p:par>
                          <p:cTn id="81" fill="hold">
                            <p:stCondLst>
                              <p:cond delay="0"/>
                            </p:stCondLst>
                            <p:childTnLst>
                              <p:par>
                                <p:cTn id="82" presetID="9" presetClass="entr" presetSubtype="0" fill="hold" grpId="0" nodeType="clickEffect">
                                  <p:stCondLst>
                                    <p:cond delay="0"/>
                                  </p:stCondLst>
                                  <p:childTnLst>
                                    <p:set>
                                      <p:cBhvr>
                                        <p:cTn id="83" dur="1" fill="hold">
                                          <p:stCondLst>
                                            <p:cond delay="0"/>
                                          </p:stCondLst>
                                        </p:cTn>
                                        <p:tgtEl>
                                          <p:spTgt spid="31"/>
                                        </p:tgtEl>
                                        <p:attrNameLst>
                                          <p:attrName>style.visibility</p:attrName>
                                        </p:attrNameLst>
                                      </p:cBhvr>
                                      <p:to>
                                        <p:strVal val="visible"/>
                                      </p:to>
                                    </p:set>
                                    <p:animEffect transition="in" filter="dissolve">
                                      <p:cBhvr>
                                        <p:cTn id="84" dur="500"/>
                                        <p:tgtEl>
                                          <p:spTgt spid="31"/>
                                        </p:tgtEl>
                                      </p:cBhvr>
                                    </p:animEffect>
                                  </p:childTnLst>
                                </p:cTn>
                              </p:par>
                            </p:childTnLst>
                          </p:cTn>
                        </p:par>
                      </p:childTnLst>
                    </p:cTn>
                  </p:par>
                  <p:par>
                    <p:cTn id="85" fill="hold">
                      <p:stCondLst>
                        <p:cond delay="indefinite"/>
                      </p:stCondLst>
                      <p:childTnLst>
                        <p:par>
                          <p:cTn id="86" fill="hold">
                            <p:stCondLst>
                              <p:cond delay="0"/>
                            </p:stCondLst>
                            <p:childTnLst>
                              <p:par>
                                <p:cTn id="87" presetID="9" presetClass="exit" presetSubtype="0" fill="hold" grpId="1" nodeType="clickEffect">
                                  <p:stCondLst>
                                    <p:cond delay="0"/>
                                  </p:stCondLst>
                                  <p:childTnLst>
                                    <p:animEffect transition="out" filter="dissolve">
                                      <p:cBhvr>
                                        <p:cTn id="88" dur="500"/>
                                        <p:tgtEl>
                                          <p:spTgt spid="24"/>
                                        </p:tgtEl>
                                      </p:cBhvr>
                                    </p:animEffect>
                                    <p:set>
                                      <p:cBhvr>
                                        <p:cTn id="89" dur="1" fill="hold">
                                          <p:stCondLst>
                                            <p:cond delay="499"/>
                                          </p:stCondLst>
                                        </p:cTn>
                                        <p:tgtEl>
                                          <p:spTgt spid="24"/>
                                        </p:tgtEl>
                                        <p:attrNameLst>
                                          <p:attrName>style.visibility</p:attrName>
                                        </p:attrNameLst>
                                      </p:cBhvr>
                                      <p:to>
                                        <p:strVal val="hidden"/>
                                      </p:to>
                                    </p:set>
                                  </p:childTnLst>
                                </p:cTn>
                              </p:par>
                              <p:par>
                                <p:cTn id="90" presetID="9" presetClass="exit" presetSubtype="0" fill="hold" grpId="1" nodeType="withEffect">
                                  <p:stCondLst>
                                    <p:cond delay="0"/>
                                  </p:stCondLst>
                                  <p:childTnLst>
                                    <p:animEffect transition="out" filter="dissolve">
                                      <p:cBhvr>
                                        <p:cTn id="91" dur="500"/>
                                        <p:tgtEl>
                                          <p:spTgt spid="25"/>
                                        </p:tgtEl>
                                      </p:cBhvr>
                                    </p:animEffect>
                                    <p:set>
                                      <p:cBhvr>
                                        <p:cTn id="92" dur="1" fill="hold">
                                          <p:stCondLst>
                                            <p:cond delay="499"/>
                                          </p:stCondLst>
                                        </p:cTn>
                                        <p:tgtEl>
                                          <p:spTgt spid="25"/>
                                        </p:tgtEl>
                                        <p:attrNameLst>
                                          <p:attrName>style.visibility</p:attrName>
                                        </p:attrNameLst>
                                      </p:cBhvr>
                                      <p:to>
                                        <p:strVal val="hidden"/>
                                      </p:to>
                                    </p:set>
                                  </p:childTnLst>
                                </p:cTn>
                              </p:par>
                              <p:par>
                                <p:cTn id="93" presetID="9" presetClass="entr" presetSubtype="0" fill="hold" grpId="0" nodeType="withEffect">
                                  <p:stCondLst>
                                    <p:cond delay="0"/>
                                  </p:stCondLst>
                                  <p:childTnLst>
                                    <p:set>
                                      <p:cBhvr>
                                        <p:cTn id="94" dur="1" fill="hold">
                                          <p:stCondLst>
                                            <p:cond delay="0"/>
                                          </p:stCondLst>
                                        </p:cTn>
                                        <p:tgtEl>
                                          <p:spTgt spid="32"/>
                                        </p:tgtEl>
                                        <p:attrNameLst>
                                          <p:attrName>style.visibility</p:attrName>
                                        </p:attrNameLst>
                                      </p:cBhvr>
                                      <p:to>
                                        <p:strVal val="visible"/>
                                      </p:to>
                                    </p:set>
                                    <p:animEffect transition="in" filter="dissolve">
                                      <p:cBhvr>
                                        <p:cTn id="95" dur="500"/>
                                        <p:tgtEl>
                                          <p:spTgt spid="32"/>
                                        </p:tgtEl>
                                      </p:cBhvr>
                                    </p:animEffect>
                                  </p:childTnLst>
                                </p:cTn>
                              </p:par>
                            </p:childTnLst>
                          </p:cTn>
                        </p:par>
                      </p:childTnLst>
                    </p:cTn>
                  </p:par>
                  <p:par>
                    <p:cTn id="96" fill="hold">
                      <p:stCondLst>
                        <p:cond delay="indefinite"/>
                      </p:stCondLst>
                      <p:childTnLst>
                        <p:par>
                          <p:cTn id="97" fill="hold">
                            <p:stCondLst>
                              <p:cond delay="0"/>
                            </p:stCondLst>
                            <p:childTnLst>
                              <p:par>
                                <p:cTn id="98" presetID="9" presetClass="entr" presetSubtype="0" fill="hold" grpId="0" nodeType="clickEffect">
                                  <p:stCondLst>
                                    <p:cond delay="0"/>
                                  </p:stCondLst>
                                  <p:childTnLst>
                                    <p:set>
                                      <p:cBhvr>
                                        <p:cTn id="99" dur="1" fill="hold">
                                          <p:stCondLst>
                                            <p:cond delay="0"/>
                                          </p:stCondLst>
                                        </p:cTn>
                                        <p:tgtEl>
                                          <p:spTgt spid="33"/>
                                        </p:tgtEl>
                                        <p:attrNameLst>
                                          <p:attrName>style.visibility</p:attrName>
                                        </p:attrNameLst>
                                      </p:cBhvr>
                                      <p:to>
                                        <p:strVal val="visible"/>
                                      </p:to>
                                    </p:set>
                                    <p:animEffect transition="in" filter="dissolve">
                                      <p:cBhvr>
                                        <p:cTn id="100" dur="500"/>
                                        <p:tgtEl>
                                          <p:spTgt spid="33"/>
                                        </p:tgtEl>
                                      </p:cBhvr>
                                    </p:animEffect>
                                  </p:childTnLst>
                                </p:cTn>
                              </p:par>
                            </p:childTnLst>
                          </p:cTn>
                        </p:par>
                      </p:childTnLst>
                    </p:cTn>
                  </p:par>
                  <p:par>
                    <p:cTn id="101" fill="hold">
                      <p:stCondLst>
                        <p:cond delay="indefinite"/>
                      </p:stCondLst>
                      <p:childTnLst>
                        <p:par>
                          <p:cTn id="102" fill="hold">
                            <p:stCondLst>
                              <p:cond delay="0"/>
                            </p:stCondLst>
                            <p:childTnLst>
                              <p:par>
                                <p:cTn id="103" presetID="9" presetClass="entr" presetSubtype="0" fill="hold" grpId="0" nodeType="clickEffect">
                                  <p:stCondLst>
                                    <p:cond delay="0"/>
                                  </p:stCondLst>
                                  <p:childTnLst>
                                    <p:set>
                                      <p:cBhvr>
                                        <p:cTn id="104" dur="1" fill="hold">
                                          <p:stCondLst>
                                            <p:cond delay="0"/>
                                          </p:stCondLst>
                                        </p:cTn>
                                        <p:tgtEl>
                                          <p:spTgt spid="38"/>
                                        </p:tgtEl>
                                        <p:attrNameLst>
                                          <p:attrName>style.visibility</p:attrName>
                                        </p:attrNameLst>
                                      </p:cBhvr>
                                      <p:to>
                                        <p:strVal val="visible"/>
                                      </p:to>
                                    </p:set>
                                    <p:animEffect transition="in" filter="dissolve">
                                      <p:cBhvr>
                                        <p:cTn id="105" dur="500"/>
                                        <p:tgtEl>
                                          <p:spTgt spid="38"/>
                                        </p:tgtEl>
                                      </p:cBhvr>
                                    </p:animEffect>
                                  </p:childTnLst>
                                </p:cTn>
                              </p:par>
                            </p:childTnLst>
                          </p:cTn>
                        </p:par>
                      </p:childTnLst>
                    </p:cTn>
                  </p:par>
                  <p:par>
                    <p:cTn id="106" fill="hold">
                      <p:stCondLst>
                        <p:cond delay="indefinite"/>
                      </p:stCondLst>
                      <p:childTnLst>
                        <p:par>
                          <p:cTn id="107" fill="hold">
                            <p:stCondLst>
                              <p:cond delay="0"/>
                            </p:stCondLst>
                            <p:childTnLst>
                              <p:par>
                                <p:cTn id="108" presetID="9" presetClass="entr" presetSubtype="0" fill="hold" grpId="0" nodeType="clickEffect">
                                  <p:stCondLst>
                                    <p:cond delay="0"/>
                                  </p:stCondLst>
                                  <p:childTnLst>
                                    <p:set>
                                      <p:cBhvr>
                                        <p:cTn id="109" dur="1" fill="hold">
                                          <p:stCondLst>
                                            <p:cond delay="0"/>
                                          </p:stCondLst>
                                        </p:cTn>
                                        <p:tgtEl>
                                          <p:spTgt spid="39"/>
                                        </p:tgtEl>
                                        <p:attrNameLst>
                                          <p:attrName>style.visibility</p:attrName>
                                        </p:attrNameLst>
                                      </p:cBhvr>
                                      <p:to>
                                        <p:strVal val="visible"/>
                                      </p:to>
                                    </p:set>
                                    <p:animEffect transition="in" filter="dissolve">
                                      <p:cBhvr>
                                        <p:cTn id="110" dur="500"/>
                                        <p:tgtEl>
                                          <p:spTgt spid="39"/>
                                        </p:tgtEl>
                                      </p:cBhvr>
                                    </p:animEffect>
                                  </p:childTnLst>
                                </p:cTn>
                              </p:par>
                            </p:childTnLst>
                          </p:cTn>
                        </p:par>
                      </p:childTnLst>
                    </p:cTn>
                  </p:par>
                  <p:par>
                    <p:cTn id="111" fill="hold">
                      <p:stCondLst>
                        <p:cond delay="indefinite"/>
                      </p:stCondLst>
                      <p:childTnLst>
                        <p:par>
                          <p:cTn id="112" fill="hold">
                            <p:stCondLst>
                              <p:cond delay="0"/>
                            </p:stCondLst>
                            <p:childTnLst>
                              <p:par>
                                <p:cTn id="113" presetID="9" presetClass="exit" presetSubtype="0" fill="hold" grpId="1" nodeType="clickEffect">
                                  <p:stCondLst>
                                    <p:cond delay="0"/>
                                  </p:stCondLst>
                                  <p:childTnLst>
                                    <p:animEffect transition="out" filter="dissolve">
                                      <p:cBhvr>
                                        <p:cTn id="114" dur="500"/>
                                        <p:tgtEl>
                                          <p:spTgt spid="32"/>
                                        </p:tgtEl>
                                      </p:cBhvr>
                                    </p:animEffect>
                                    <p:set>
                                      <p:cBhvr>
                                        <p:cTn id="115" dur="1" fill="hold">
                                          <p:stCondLst>
                                            <p:cond delay="499"/>
                                          </p:stCondLst>
                                        </p:cTn>
                                        <p:tgtEl>
                                          <p:spTgt spid="32"/>
                                        </p:tgtEl>
                                        <p:attrNameLst>
                                          <p:attrName>style.visibility</p:attrName>
                                        </p:attrNameLst>
                                      </p:cBhvr>
                                      <p:to>
                                        <p:strVal val="hidden"/>
                                      </p:to>
                                    </p:set>
                                  </p:childTnLst>
                                </p:cTn>
                              </p:par>
                              <p:par>
                                <p:cTn id="116" presetID="9" presetClass="exit" presetSubtype="0" fill="hold" grpId="1" nodeType="withEffect">
                                  <p:stCondLst>
                                    <p:cond delay="0"/>
                                  </p:stCondLst>
                                  <p:childTnLst>
                                    <p:animEffect transition="out" filter="dissolve">
                                      <p:cBhvr>
                                        <p:cTn id="117" dur="500"/>
                                        <p:tgtEl>
                                          <p:spTgt spid="33"/>
                                        </p:tgtEl>
                                      </p:cBhvr>
                                    </p:animEffect>
                                    <p:set>
                                      <p:cBhvr>
                                        <p:cTn id="118" dur="1" fill="hold">
                                          <p:stCondLst>
                                            <p:cond delay="499"/>
                                          </p:stCondLst>
                                        </p:cTn>
                                        <p:tgtEl>
                                          <p:spTgt spid="33"/>
                                        </p:tgtEl>
                                        <p:attrNameLst>
                                          <p:attrName>style.visibility</p:attrName>
                                        </p:attrNameLst>
                                      </p:cBhvr>
                                      <p:to>
                                        <p:strVal val="hidden"/>
                                      </p:to>
                                    </p:set>
                                  </p:childTnLst>
                                </p:cTn>
                              </p:par>
                              <p:par>
                                <p:cTn id="119" presetID="9" presetClass="entr" presetSubtype="0" fill="hold" grpId="0" nodeType="withEffect">
                                  <p:stCondLst>
                                    <p:cond delay="0"/>
                                  </p:stCondLst>
                                  <p:childTnLst>
                                    <p:set>
                                      <p:cBhvr>
                                        <p:cTn id="120" dur="1" fill="hold">
                                          <p:stCondLst>
                                            <p:cond delay="0"/>
                                          </p:stCondLst>
                                        </p:cTn>
                                        <p:tgtEl>
                                          <p:spTgt spid="34"/>
                                        </p:tgtEl>
                                        <p:attrNameLst>
                                          <p:attrName>style.visibility</p:attrName>
                                        </p:attrNameLst>
                                      </p:cBhvr>
                                      <p:to>
                                        <p:strVal val="visible"/>
                                      </p:to>
                                    </p:set>
                                    <p:animEffect transition="in" filter="dissolve">
                                      <p:cBhvr>
                                        <p:cTn id="121" dur="500"/>
                                        <p:tgtEl>
                                          <p:spTgt spid="34"/>
                                        </p:tgtEl>
                                      </p:cBhvr>
                                    </p:animEffect>
                                  </p:childTnLst>
                                </p:cTn>
                              </p:par>
                            </p:childTnLst>
                          </p:cTn>
                        </p:par>
                      </p:childTnLst>
                    </p:cTn>
                  </p:par>
                  <p:par>
                    <p:cTn id="122" fill="hold">
                      <p:stCondLst>
                        <p:cond delay="indefinite"/>
                      </p:stCondLst>
                      <p:childTnLst>
                        <p:par>
                          <p:cTn id="123" fill="hold">
                            <p:stCondLst>
                              <p:cond delay="0"/>
                            </p:stCondLst>
                            <p:childTnLst>
                              <p:par>
                                <p:cTn id="124" presetID="9" presetClass="entr" presetSubtype="0" fill="hold" grpId="0" nodeType="clickEffect">
                                  <p:stCondLst>
                                    <p:cond delay="0"/>
                                  </p:stCondLst>
                                  <p:childTnLst>
                                    <p:set>
                                      <p:cBhvr>
                                        <p:cTn id="125" dur="1" fill="hold">
                                          <p:stCondLst>
                                            <p:cond delay="0"/>
                                          </p:stCondLst>
                                        </p:cTn>
                                        <p:tgtEl>
                                          <p:spTgt spid="35"/>
                                        </p:tgtEl>
                                        <p:attrNameLst>
                                          <p:attrName>style.visibility</p:attrName>
                                        </p:attrNameLst>
                                      </p:cBhvr>
                                      <p:to>
                                        <p:strVal val="visible"/>
                                      </p:to>
                                    </p:set>
                                    <p:animEffect transition="in" filter="dissolve">
                                      <p:cBhvr>
                                        <p:cTn id="126" dur="500"/>
                                        <p:tgtEl>
                                          <p:spTgt spid="35"/>
                                        </p:tgtEl>
                                      </p:cBhvr>
                                    </p:animEffect>
                                  </p:childTnLst>
                                </p:cTn>
                              </p:par>
                            </p:childTnLst>
                          </p:cTn>
                        </p:par>
                      </p:childTnLst>
                    </p:cTn>
                  </p:par>
                  <p:par>
                    <p:cTn id="127" fill="hold">
                      <p:stCondLst>
                        <p:cond delay="indefinite"/>
                      </p:stCondLst>
                      <p:childTnLst>
                        <p:par>
                          <p:cTn id="128" fill="hold">
                            <p:stCondLst>
                              <p:cond delay="0"/>
                            </p:stCondLst>
                            <p:childTnLst>
                              <p:par>
                                <p:cTn id="129" presetID="9" presetClass="entr" presetSubtype="0" fill="hold" grpId="0" nodeType="clickEffect">
                                  <p:stCondLst>
                                    <p:cond delay="0"/>
                                  </p:stCondLst>
                                  <p:childTnLst>
                                    <p:set>
                                      <p:cBhvr>
                                        <p:cTn id="130" dur="1" fill="hold">
                                          <p:stCondLst>
                                            <p:cond delay="0"/>
                                          </p:stCondLst>
                                        </p:cTn>
                                        <p:tgtEl>
                                          <p:spTgt spid="40"/>
                                        </p:tgtEl>
                                        <p:attrNameLst>
                                          <p:attrName>style.visibility</p:attrName>
                                        </p:attrNameLst>
                                      </p:cBhvr>
                                      <p:to>
                                        <p:strVal val="visible"/>
                                      </p:to>
                                    </p:set>
                                    <p:animEffect transition="in" filter="dissolve">
                                      <p:cBhvr>
                                        <p:cTn id="131" dur="500"/>
                                        <p:tgtEl>
                                          <p:spTgt spid="40"/>
                                        </p:tgtEl>
                                      </p:cBhvr>
                                    </p:animEffect>
                                  </p:childTnLst>
                                </p:cTn>
                              </p:par>
                            </p:childTnLst>
                          </p:cTn>
                        </p:par>
                      </p:childTnLst>
                    </p:cTn>
                  </p:par>
                  <p:par>
                    <p:cTn id="132" fill="hold">
                      <p:stCondLst>
                        <p:cond delay="indefinite"/>
                      </p:stCondLst>
                      <p:childTnLst>
                        <p:par>
                          <p:cTn id="133" fill="hold">
                            <p:stCondLst>
                              <p:cond delay="0"/>
                            </p:stCondLst>
                            <p:childTnLst>
                              <p:par>
                                <p:cTn id="134" presetID="9" presetClass="entr" presetSubtype="0" fill="hold" grpId="0" nodeType="clickEffect">
                                  <p:stCondLst>
                                    <p:cond delay="0"/>
                                  </p:stCondLst>
                                  <p:childTnLst>
                                    <p:set>
                                      <p:cBhvr>
                                        <p:cTn id="135" dur="1" fill="hold">
                                          <p:stCondLst>
                                            <p:cond delay="0"/>
                                          </p:stCondLst>
                                        </p:cTn>
                                        <p:tgtEl>
                                          <p:spTgt spid="41"/>
                                        </p:tgtEl>
                                        <p:attrNameLst>
                                          <p:attrName>style.visibility</p:attrName>
                                        </p:attrNameLst>
                                      </p:cBhvr>
                                      <p:to>
                                        <p:strVal val="visible"/>
                                      </p:to>
                                    </p:set>
                                    <p:animEffect transition="in" filter="dissolve">
                                      <p:cBhvr>
                                        <p:cTn id="136" dur="500"/>
                                        <p:tgtEl>
                                          <p:spTgt spid="41"/>
                                        </p:tgtEl>
                                      </p:cBhvr>
                                    </p:animEffect>
                                  </p:childTnLst>
                                </p:cTn>
                              </p:par>
                            </p:childTnLst>
                          </p:cTn>
                        </p:par>
                      </p:childTnLst>
                    </p:cTn>
                  </p:par>
                  <p:par>
                    <p:cTn id="137" fill="hold">
                      <p:stCondLst>
                        <p:cond delay="indefinite"/>
                      </p:stCondLst>
                      <p:childTnLst>
                        <p:par>
                          <p:cTn id="138" fill="hold">
                            <p:stCondLst>
                              <p:cond delay="0"/>
                            </p:stCondLst>
                            <p:childTnLst>
                              <p:par>
                                <p:cTn id="139" presetID="9" presetClass="exit" presetSubtype="0" fill="hold" grpId="1" nodeType="clickEffect">
                                  <p:stCondLst>
                                    <p:cond delay="0"/>
                                  </p:stCondLst>
                                  <p:childTnLst>
                                    <p:animEffect transition="out" filter="dissolve">
                                      <p:cBhvr>
                                        <p:cTn id="140" dur="500"/>
                                        <p:tgtEl>
                                          <p:spTgt spid="34"/>
                                        </p:tgtEl>
                                      </p:cBhvr>
                                    </p:animEffect>
                                    <p:set>
                                      <p:cBhvr>
                                        <p:cTn id="141" dur="1" fill="hold">
                                          <p:stCondLst>
                                            <p:cond delay="499"/>
                                          </p:stCondLst>
                                        </p:cTn>
                                        <p:tgtEl>
                                          <p:spTgt spid="34"/>
                                        </p:tgtEl>
                                        <p:attrNameLst>
                                          <p:attrName>style.visibility</p:attrName>
                                        </p:attrNameLst>
                                      </p:cBhvr>
                                      <p:to>
                                        <p:strVal val="hidden"/>
                                      </p:to>
                                    </p:set>
                                  </p:childTnLst>
                                </p:cTn>
                              </p:par>
                              <p:par>
                                <p:cTn id="142" presetID="9" presetClass="exit" presetSubtype="0" fill="hold" grpId="1" nodeType="withEffect">
                                  <p:stCondLst>
                                    <p:cond delay="0"/>
                                  </p:stCondLst>
                                  <p:childTnLst>
                                    <p:animEffect transition="out" filter="dissolve">
                                      <p:cBhvr>
                                        <p:cTn id="143" dur="500"/>
                                        <p:tgtEl>
                                          <p:spTgt spid="23"/>
                                        </p:tgtEl>
                                      </p:cBhvr>
                                    </p:animEffect>
                                    <p:set>
                                      <p:cBhvr>
                                        <p:cTn id="144" dur="1" fill="hold">
                                          <p:stCondLst>
                                            <p:cond delay="499"/>
                                          </p:stCondLst>
                                        </p:cTn>
                                        <p:tgtEl>
                                          <p:spTgt spid="23"/>
                                        </p:tgtEl>
                                        <p:attrNameLst>
                                          <p:attrName>style.visibility</p:attrName>
                                        </p:attrNameLst>
                                      </p:cBhvr>
                                      <p:to>
                                        <p:strVal val="hidden"/>
                                      </p:to>
                                    </p:set>
                                  </p:childTnLst>
                                </p:cTn>
                              </p:par>
                              <p:par>
                                <p:cTn id="145" presetID="9" presetClass="exit" presetSubtype="0" fill="hold" grpId="1" nodeType="withEffect">
                                  <p:stCondLst>
                                    <p:cond delay="0"/>
                                  </p:stCondLst>
                                  <p:childTnLst>
                                    <p:animEffect transition="out" filter="dissolve">
                                      <p:cBhvr>
                                        <p:cTn id="146" dur="500"/>
                                        <p:tgtEl>
                                          <p:spTgt spid="35"/>
                                        </p:tgtEl>
                                      </p:cBhvr>
                                    </p:animEffect>
                                    <p:set>
                                      <p:cBhvr>
                                        <p:cTn id="147" dur="1" fill="hold">
                                          <p:stCondLst>
                                            <p:cond delay="499"/>
                                          </p:stCondLst>
                                        </p:cTn>
                                        <p:tgtEl>
                                          <p:spTgt spid="35"/>
                                        </p:tgtEl>
                                        <p:attrNameLst>
                                          <p:attrName>style.visibility</p:attrName>
                                        </p:attrNameLst>
                                      </p:cBhvr>
                                      <p:to>
                                        <p:strVal val="hidden"/>
                                      </p:to>
                                    </p:set>
                                  </p:childTnLst>
                                </p:cTn>
                              </p:par>
                              <p:par>
                                <p:cTn id="148" presetID="9" presetClass="entr" presetSubtype="0" fill="hold" grpId="0" nodeType="withEffect">
                                  <p:stCondLst>
                                    <p:cond delay="0"/>
                                  </p:stCondLst>
                                  <p:childTnLst>
                                    <p:set>
                                      <p:cBhvr>
                                        <p:cTn id="149" dur="1" fill="hold">
                                          <p:stCondLst>
                                            <p:cond delay="0"/>
                                          </p:stCondLst>
                                        </p:cTn>
                                        <p:tgtEl>
                                          <p:spTgt spid="36"/>
                                        </p:tgtEl>
                                        <p:attrNameLst>
                                          <p:attrName>style.visibility</p:attrName>
                                        </p:attrNameLst>
                                      </p:cBhvr>
                                      <p:to>
                                        <p:strVal val="visible"/>
                                      </p:to>
                                    </p:set>
                                    <p:animEffect transition="in" filter="dissolve">
                                      <p:cBhvr>
                                        <p:cTn id="150" dur="500"/>
                                        <p:tgtEl>
                                          <p:spTgt spid="36"/>
                                        </p:tgtEl>
                                      </p:cBhvr>
                                    </p:animEffect>
                                  </p:childTnLst>
                                </p:cTn>
                              </p:par>
                            </p:childTnLst>
                          </p:cTn>
                        </p:par>
                      </p:childTnLst>
                    </p:cTn>
                  </p:par>
                  <p:par>
                    <p:cTn id="151" fill="hold">
                      <p:stCondLst>
                        <p:cond delay="indefinite"/>
                      </p:stCondLst>
                      <p:childTnLst>
                        <p:par>
                          <p:cTn id="152" fill="hold">
                            <p:stCondLst>
                              <p:cond delay="0"/>
                            </p:stCondLst>
                            <p:childTnLst>
                              <p:par>
                                <p:cTn id="153" presetID="9" presetClass="entr" presetSubtype="0" fill="hold" grpId="0" nodeType="clickEffect">
                                  <p:stCondLst>
                                    <p:cond delay="0"/>
                                  </p:stCondLst>
                                  <p:childTnLst>
                                    <p:set>
                                      <p:cBhvr>
                                        <p:cTn id="154" dur="1" fill="hold">
                                          <p:stCondLst>
                                            <p:cond delay="0"/>
                                          </p:stCondLst>
                                        </p:cTn>
                                        <p:tgtEl>
                                          <p:spTgt spid="37"/>
                                        </p:tgtEl>
                                        <p:attrNameLst>
                                          <p:attrName>style.visibility</p:attrName>
                                        </p:attrNameLst>
                                      </p:cBhvr>
                                      <p:to>
                                        <p:strVal val="visible"/>
                                      </p:to>
                                    </p:set>
                                    <p:animEffect transition="in" filter="dissolve">
                                      <p:cBhvr>
                                        <p:cTn id="155" dur="500"/>
                                        <p:tgtEl>
                                          <p:spTgt spid="37"/>
                                        </p:tgtEl>
                                      </p:cBhvr>
                                    </p:animEffect>
                                  </p:childTnLst>
                                </p:cTn>
                              </p:par>
                            </p:childTnLst>
                          </p:cTn>
                        </p:par>
                      </p:childTnLst>
                    </p:cTn>
                  </p:par>
                  <p:par>
                    <p:cTn id="156" fill="hold">
                      <p:stCondLst>
                        <p:cond delay="indefinite"/>
                      </p:stCondLst>
                      <p:childTnLst>
                        <p:par>
                          <p:cTn id="157" fill="hold">
                            <p:stCondLst>
                              <p:cond delay="0"/>
                            </p:stCondLst>
                            <p:childTnLst>
                              <p:par>
                                <p:cTn id="158" presetID="9" presetClass="entr" presetSubtype="0" fill="hold" grpId="0" nodeType="clickEffect">
                                  <p:stCondLst>
                                    <p:cond delay="0"/>
                                  </p:stCondLst>
                                  <p:childTnLst>
                                    <p:set>
                                      <p:cBhvr>
                                        <p:cTn id="159" dur="1" fill="hold">
                                          <p:stCondLst>
                                            <p:cond delay="0"/>
                                          </p:stCondLst>
                                        </p:cTn>
                                        <p:tgtEl>
                                          <p:spTgt spid="42"/>
                                        </p:tgtEl>
                                        <p:attrNameLst>
                                          <p:attrName>style.visibility</p:attrName>
                                        </p:attrNameLst>
                                      </p:cBhvr>
                                      <p:to>
                                        <p:strVal val="visible"/>
                                      </p:to>
                                    </p:set>
                                    <p:animEffect transition="in" filter="dissolve">
                                      <p:cBhvr>
                                        <p:cTn id="160" dur="500"/>
                                        <p:tgtEl>
                                          <p:spTgt spid="42"/>
                                        </p:tgtEl>
                                      </p:cBhvr>
                                    </p:animEffect>
                                  </p:childTnLst>
                                </p:cTn>
                              </p:par>
                            </p:childTnLst>
                          </p:cTn>
                        </p:par>
                      </p:childTnLst>
                    </p:cTn>
                  </p:par>
                  <p:par>
                    <p:cTn id="161" fill="hold">
                      <p:stCondLst>
                        <p:cond delay="indefinite"/>
                      </p:stCondLst>
                      <p:childTnLst>
                        <p:par>
                          <p:cTn id="162" fill="hold">
                            <p:stCondLst>
                              <p:cond delay="0"/>
                            </p:stCondLst>
                            <p:childTnLst>
                              <p:par>
                                <p:cTn id="163" presetID="9" presetClass="entr" presetSubtype="0" fill="hold" grpId="0" nodeType="clickEffect">
                                  <p:stCondLst>
                                    <p:cond delay="0"/>
                                  </p:stCondLst>
                                  <p:childTnLst>
                                    <p:set>
                                      <p:cBhvr>
                                        <p:cTn id="164" dur="1" fill="hold">
                                          <p:stCondLst>
                                            <p:cond delay="0"/>
                                          </p:stCondLst>
                                        </p:cTn>
                                        <p:tgtEl>
                                          <p:spTgt spid="43"/>
                                        </p:tgtEl>
                                        <p:attrNameLst>
                                          <p:attrName>style.visibility</p:attrName>
                                        </p:attrNameLst>
                                      </p:cBhvr>
                                      <p:to>
                                        <p:strVal val="visible"/>
                                      </p:to>
                                    </p:set>
                                    <p:animEffect transition="in" filter="dissolve">
                                      <p:cBhvr>
                                        <p:cTn id="165" dur="500"/>
                                        <p:tgtEl>
                                          <p:spTgt spid="43"/>
                                        </p:tgtEl>
                                      </p:cBhvr>
                                    </p:animEffect>
                                  </p:childTnLst>
                                </p:cTn>
                              </p:par>
                            </p:childTnLst>
                          </p:cTn>
                        </p:par>
                      </p:childTnLst>
                    </p:cTn>
                  </p:par>
                  <p:par>
                    <p:cTn id="166" fill="hold">
                      <p:stCondLst>
                        <p:cond delay="indefinite"/>
                      </p:stCondLst>
                      <p:childTnLst>
                        <p:par>
                          <p:cTn id="167" fill="hold">
                            <p:stCondLst>
                              <p:cond delay="0"/>
                            </p:stCondLst>
                            <p:childTnLst>
                              <p:par>
                                <p:cTn id="168" presetID="9" presetClass="entr" presetSubtype="0" fill="hold" grpId="0" nodeType="clickEffect">
                                  <p:stCondLst>
                                    <p:cond delay="0"/>
                                  </p:stCondLst>
                                  <p:childTnLst>
                                    <p:set>
                                      <p:cBhvr>
                                        <p:cTn id="169" dur="1" fill="hold">
                                          <p:stCondLst>
                                            <p:cond delay="0"/>
                                          </p:stCondLst>
                                        </p:cTn>
                                        <p:tgtEl>
                                          <p:spTgt spid="45"/>
                                        </p:tgtEl>
                                        <p:attrNameLst>
                                          <p:attrName>style.visibility</p:attrName>
                                        </p:attrNameLst>
                                      </p:cBhvr>
                                      <p:to>
                                        <p:strVal val="visible"/>
                                      </p:to>
                                    </p:set>
                                    <p:animEffect transition="in" filter="dissolve">
                                      <p:cBhvr>
                                        <p:cTn id="170" dur="500"/>
                                        <p:tgtEl>
                                          <p:spTgt spid="45"/>
                                        </p:tgtEl>
                                      </p:cBhvr>
                                    </p:animEffect>
                                  </p:childTnLst>
                                </p:cTn>
                              </p:par>
                            </p:childTnLst>
                          </p:cTn>
                        </p:par>
                      </p:childTnLst>
                    </p:cTn>
                  </p:par>
                  <p:par>
                    <p:cTn id="171" fill="hold">
                      <p:stCondLst>
                        <p:cond delay="indefinite"/>
                      </p:stCondLst>
                      <p:childTnLst>
                        <p:par>
                          <p:cTn id="172" fill="hold">
                            <p:stCondLst>
                              <p:cond delay="0"/>
                            </p:stCondLst>
                            <p:childTnLst>
                              <p:par>
                                <p:cTn id="173" presetID="9" presetClass="entr" presetSubtype="0" fill="hold" grpId="0" nodeType="clickEffect">
                                  <p:stCondLst>
                                    <p:cond delay="0"/>
                                  </p:stCondLst>
                                  <p:childTnLst>
                                    <p:set>
                                      <p:cBhvr>
                                        <p:cTn id="174" dur="1" fill="hold">
                                          <p:stCondLst>
                                            <p:cond delay="0"/>
                                          </p:stCondLst>
                                        </p:cTn>
                                        <p:tgtEl>
                                          <p:spTgt spid="46"/>
                                        </p:tgtEl>
                                        <p:attrNameLst>
                                          <p:attrName>style.visibility</p:attrName>
                                        </p:attrNameLst>
                                      </p:cBhvr>
                                      <p:to>
                                        <p:strVal val="visible"/>
                                      </p:to>
                                    </p:set>
                                    <p:animEffect transition="in" filter="dissolve">
                                      <p:cBhvr>
                                        <p:cTn id="175" dur="500"/>
                                        <p:tgtEl>
                                          <p:spTgt spid="46"/>
                                        </p:tgtEl>
                                      </p:cBhvr>
                                    </p:animEffect>
                                  </p:childTnLst>
                                </p:cTn>
                              </p:par>
                            </p:childTnLst>
                          </p:cTn>
                        </p:par>
                      </p:childTnLst>
                    </p:cTn>
                  </p:par>
                  <p:par>
                    <p:cTn id="176" fill="hold">
                      <p:stCondLst>
                        <p:cond delay="indefinite"/>
                      </p:stCondLst>
                      <p:childTnLst>
                        <p:par>
                          <p:cTn id="177" fill="hold">
                            <p:stCondLst>
                              <p:cond delay="0"/>
                            </p:stCondLst>
                            <p:childTnLst>
                              <p:par>
                                <p:cTn id="178" presetID="9" presetClass="entr" presetSubtype="0" fill="hold" grpId="0" nodeType="clickEffect">
                                  <p:stCondLst>
                                    <p:cond delay="0"/>
                                  </p:stCondLst>
                                  <p:childTnLst>
                                    <p:set>
                                      <p:cBhvr>
                                        <p:cTn id="179" dur="1" fill="hold">
                                          <p:stCondLst>
                                            <p:cond delay="0"/>
                                          </p:stCondLst>
                                        </p:cTn>
                                        <p:tgtEl>
                                          <p:spTgt spid="44"/>
                                        </p:tgtEl>
                                        <p:attrNameLst>
                                          <p:attrName>style.visibility</p:attrName>
                                        </p:attrNameLst>
                                      </p:cBhvr>
                                      <p:to>
                                        <p:strVal val="visible"/>
                                      </p:to>
                                    </p:set>
                                    <p:animEffect transition="in" filter="dissolve">
                                      <p:cBhvr>
                                        <p:cTn id="18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4" grpId="0"/>
      <p:bldP spid="15" grpId="0"/>
      <p:bldP spid="16" grpId="0"/>
      <p:bldP spid="17" grpId="0"/>
      <p:bldP spid="18" grpId="0"/>
      <p:bldP spid="19" grpId="0"/>
      <p:bldP spid="20" grpId="0"/>
      <p:bldP spid="23" grpId="0"/>
      <p:bldP spid="23" grpId="1"/>
      <p:bldP spid="24" grpId="0"/>
      <p:bldP spid="24" grpId="1"/>
      <p:bldP spid="25" grpId="0"/>
      <p:bldP spid="25" grpId="1"/>
      <p:bldP spid="29" grpId="0"/>
      <p:bldP spid="31" grpId="0"/>
      <p:bldP spid="32" grpId="0"/>
      <p:bldP spid="32" grpId="1"/>
      <p:bldP spid="33" grpId="0"/>
      <p:bldP spid="33" grpId="1"/>
      <p:bldP spid="34" grpId="0"/>
      <p:bldP spid="34" grpId="1"/>
      <p:bldP spid="35" grpId="0"/>
      <p:bldP spid="35" grpId="1"/>
      <p:bldP spid="36" grpId="0"/>
      <p:bldP spid="37" grpId="0"/>
      <p:bldP spid="38" grpId="0"/>
      <p:bldP spid="39" grpId="0"/>
      <p:bldP spid="40" grpId="0"/>
      <p:bldP spid="41" grpId="0"/>
      <p:bldP spid="42" grpId="0"/>
      <p:bldP spid="43" grpId="0"/>
      <p:bldP spid="44" grpId="0"/>
      <p:bldP spid="45" grpId="0"/>
      <p:bldP spid="4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8988D-9B14-1B42-A0B0-F9557C30F9CA}"/>
              </a:ext>
            </a:extLst>
          </p:cNvPr>
          <p:cNvSpPr>
            <a:spLocks noGrp="1"/>
          </p:cNvSpPr>
          <p:nvPr>
            <p:ph type="title"/>
          </p:nvPr>
        </p:nvSpPr>
        <p:spPr/>
        <p:txBody>
          <a:bodyPr/>
          <a:lstStyle/>
          <a:p>
            <a:r>
              <a:rPr lang="en-US" dirty="0"/>
              <a:t>Bit Operations:</a:t>
            </a:r>
            <a:br>
              <a:rPr lang="en-US" dirty="0"/>
            </a:br>
            <a:r>
              <a:rPr lang="en-US" dirty="0"/>
              <a:t>Bit Shift Operators</a:t>
            </a:r>
          </a:p>
        </p:txBody>
      </p:sp>
      <p:sp>
        <p:nvSpPr>
          <p:cNvPr id="6" name="Content Placeholder 5">
            <a:extLst>
              <a:ext uri="{FF2B5EF4-FFF2-40B4-BE49-F238E27FC236}">
                <a16:creationId xmlns:a16="http://schemas.microsoft.com/office/drawing/2014/main" id="{2DB80CC3-0B52-2845-9CB1-96D9BB249B60}"/>
              </a:ext>
            </a:extLst>
          </p:cNvPr>
          <p:cNvSpPr>
            <a:spLocks noGrp="1"/>
          </p:cNvSpPr>
          <p:nvPr>
            <p:ph sz="half" idx="1"/>
          </p:nvPr>
        </p:nvSpPr>
        <p:spPr>
          <a:xfrm>
            <a:off x="838200" y="1825625"/>
            <a:ext cx="5763322" cy="4828674"/>
          </a:xfrm>
        </p:spPr>
        <p:txBody>
          <a:bodyPr>
            <a:normAutofit/>
          </a:bodyPr>
          <a:lstStyle/>
          <a:p>
            <a:r>
              <a:rPr lang="en-US" dirty="0"/>
              <a:t>Left Shift		</a:t>
            </a:r>
            <a:r>
              <a:rPr lang="en-US" dirty="0">
                <a:latin typeface="Lucida Console" panose="020B0609040504020204" pitchFamily="49" charset="0"/>
              </a:rPr>
              <a:t>x &lt;&lt; y</a:t>
            </a:r>
          </a:p>
          <a:p>
            <a:pPr lvl="1"/>
            <a:r>
              <a:rPr lang="en-US" dirty="0"/>
              <a:t>Move </a:t>
            </a:r>
            <a:r>
              <a:rPr lang="en-US" dirty="0">
                <a:latin typeface="Lucida Console" panose="020B0609040504020204" pitchFamily="49" charset="0"/>
              </a:rPr>
              <a:t>x</a:t>
            </a:r>
            <a:r>
              <a:rPr lang="en-US" dirty="0"/>
              <a:t>’s bits to the left by </a:t>
            </a:r>
            <a:r>
              <a:rPr lang="en-US" dirty="0">
                <a:latin typeface="Lucida Console" panose="020B0609040504020204" pitchFamily="49" charset="0"/>
              </a:rPr>
              <a:t>y</a:t>
            </a:r>
            <a:r>
              <a:rPr lang="en-US" dirty="0"/>
              <a:t> positions</a:t>
            </a:r>
          </a:p>
          <a:p>
            <a:pPr lvl="1"/>
            <a:r>
              <a:rPr lang="en-US" dirty="0"/>
              <a:t>Fill with </a:t>
            </a:r>
            <a:r>
              <a:rPr lang="en-US" dirty="0">
                <a:solidFill>
                  <a:srgbClr val="C00000"/>
                </a:solidFill>
                <a:latin typeface="Lucida Console" panose="020B0609040504020204" pitchFamily="49" charset="0"/>
              </a:rPr>
              <a:t>0</a:t>
            </a:r>
            <a:r>
              <a:rPr lang="en-US" dirty="0"/>
              <a:t>s on right</a:t>
            </a:r>
          </a:p>
          <a:p>
            <a:pPr lvl="1"/>
            <a:r>
              <a:rPr lang="en-US" dirty="0"/>
              <a:t>Truncate excess bits on left</a:t>
            </a:r>
          </a:p>
          <a:p>
            <a:r>
              <a:rPr lang="en-US" dirty="0"/>
              <a:t>Right Shift		</a:t>
            </a:r>
            <a:r>
              <a:rPr lang="en-US" dirty="0">
                <a:latin typeface="Lucida Console" panose="020B0609040504020204" pitchFamily="49" charset="0"/>
              </a:rPr>
              <a:t>x &gt;&gt; y</a:t>
            </a:r>
          </a:p>
          <a:p>
            <a:pPr lvl="1"/>
            <a:r>
              <a:rPr lang="en-US" dirty="0"/>
              <a:t>Move </a:t>
            </a:r>
            <a:r>
              <a:rPr lang="en-US" dirty="0">
                <a:latin typeface="Lucida Console" panose="020B0609040504020204" pitchFamily="49" charset="0"/>
              </a:rPr>
              <a:t>x</a:t>
            </a:r>
            <a:r>
              <a:rPr lang="en-US" dirty="0"/>
              <a:t>’s bits to the right by </a:t>
            </a:r>
            <a:r>
              <a:rPr lang="en-US" dirty="0">
                <a:latin typeface="Lucida Console" panose="020B0609040504020204" pitchFamily="49" charset="0"/>
              </a:rPr>
              <a:t>y</a:t>
            </a:r>
            <a:r>
              <a:rPr lang="en-US" dirty="0"/>
              <a:t> positions</a:t>
            </a:r>
          </a:p>
          <a:p>
            <a:pPr lvl="1"/>
            <a:r>
              <a:rPr lang="en-US" dirty="0"/>
              <a:t>Truncate excess bits on right</a:t>
            </a:r>
          </a:p>
          <a:p>
            <a:pPr lvl="1"/>
            <a:r>
              <a:rPr lang="en-US" i="1" dirty="0"/>
              <a:t>Logical shift</a:t>
            </a:r>
            <a:r>
              <a:rPr lang="en-US" dirty="0"/>
              <a:t>: fill with </a:t>
            </a:r>
            <a:r>
              <a:rPr lang="en-US" dirty="0">
                <a:solidFill>
                  <a:srgbClr val="C00000"/>
                </a:solidFill>
                <a:latin typeface="Lucida Console" panose="020B0609040504020204" pitchFamily="49" charset="0"/>
              </a:rPr>
              <a:t>0</a:t>
            </a:r>
            <a:r>
              <a:rPr lang="en-US" dirty="0"/>
              <a:t>s on left</a:t>
            </a:r>
          </a:p>
          <a:p>
            <a:pPr lvl="1"/>
            <a:r>
              <a:rPr lang="en-US" i="1" dirty="0"/>
              <a:t>Arithmetic shift</a:t>
            </a:r>
            <a:r>
              <a:rPr lang="en-US" dirty="0"/>
              <a:t>: duplicate leftmost bit</a:t>
            </a:r>
          </a:p>
        </p:txBody>
      </p:sp>
      <p:sp>
        <p:nvSpPr>
          <p:cNvPr id="3" name="Footer Placeholder 2">
            <a:extLst>
              <a:ext uri="{FF2B5EF4-FFF2-40B4-BE49-F238E27FC236}">
                <a16:creationId xmlns:a16="http://schemas.microsoft.com/office/drawing/2014/main" id="{0ABD3005-81A5-6E46-90D4-FD8CAB24BC1F}"/>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83F162DD-016E-7046-BB6D-5F6DDCDE0A09}"/>
              </a:ext>
            </a:extLst>
          </p:cNvPr>
          <p:cNvSpPr>
            <a:spLocks noGrp="1"/>
          </p:cNvSpPr>
          <p:nvPr>
            <p:ph type="sldNum" sz="quarter" idx="12"/>
          </p:nvPr>
        </p:nvSpPr>
        <p:spPr/>
        <p:txBody>
          <a:bodyPr/>
          <a:lstStyle/>
          <a:p>
            <a:fld id="{B30C84D9-7A41-4FEB-892B-80917372DB87}" type="slidenum">
              <a:rPr lang="en-US" smtClean="0"/>
              <a:t>37</a:t>
            </a:fld>
            <a:endParaRPr lang="en-US"/>
          </a:p>
        </p:txBody>
      </p:sp>
      <p:sp>
        <p:nvSpPr>
          <p:cNvPr id="5" name="Text Placeholder 4">
            <a:extLst>
              <a:ext uri="{FF2B5EF4-FFF2-40B4-BE49-F238E27FC236}">
                <a16:creationId xmlns:a16="http://schemas.microsoft.com/office/drawing/2014/main" id="{359DFC4B-2A1B-7F4E-8967-CB768541D327}"/>
              </a:ext>
            </a:extLst>
          </p:cNvPr>
          <p:cNvSpPr>
            <a:spLocks noGrp="1"/>
          </p:cNvSpPr>
          <p:nvPr>
            <p:ph type="body" sz="quarter" idx="13"/>
          </p:nvPr>
        </p:nvSpPr>
        <p:spPr/>
        <p:txBody>
          <a:bodyPr/>
          <a:lstStyle/>
          <a:p>
            <a:r>
              <a:rPr lang="en-US" dirty="0"/>
              <a:t>Slide by Bohn</a:t>
            </a:r>
          </a:p>
        </p:txBody>
      </p:sp>
      <p:sp>
        <p:nvSpPr>
          <p:cNvPr id="8" name="TextBox 7">
            <a:extLst>
              <a:ext uri="{FF2B5EF4-FFF2-40B4-BE49-F238E27FC236}">
                <a16:creationId xmlns:a16="http://schemas.microsoft.com/office/drawing/2014/main" id="{1BAE124C-D2EC-0342-B09A-49DB704512C5}"/>
              </a:ext>
            </a:extLst>
          </p:cNvPr>
          <p:cNvSpPr txBox="1"/>
          <p:nvPr/>
        </p:nvSpPr>
        <p:spPr>
          <a:xfrm>
            <a:off x="7845624" y="1825625"/>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01011010</a:t>
            </a:r>
            <a:r>
              <a:rPr lang="en-US" sz="2000" dirty="0">
                <a:solidFill>
                  <a:srgbClr val="C00000"/>
                </a:solidFill>
                <a:latin typeface="Lucida Console" panose="020B0609040504020204" pitchFamily="49" charset="0"/>
              </a:rPr>
              <a:t>000</a:t>
            </a:r>
            <a:endParaRPr lang="en-US" sz="2000" dirty="0">
              <a:solidFill>
                <a:srgbClr val="002060"/>
              </a:solidFill>
              <a:latin typeface="Lucida Console" panose="020B0609040504020204" pitchFamily="49" charset="0"/>
            </a:endParaRPr>
          </a:p>
        </p:txBody>
      </p:sp>
      <p:sp>
        <p:nvSpPr>
          <p:cNvPr id="10" name="Rectangle 9">
            <a:extLst>
              <a:ext uri="{FF2B5EF4-FFF2-40B4-BE49-F238E27FC236}">
                <a16:creationId xmlns:a16="http://schemas.microsoft.com/office/drawing/2014/main" id="{60C1D208-D69C-4B45-A4A5-28316E21FEF3}"/>
              </a:ext>
            </a:extLst>
          </p:cNvPr>
          <p:cNvSpPr/>
          <p:nvPr/>
        </p:nvSpPr>
        <p:spPr>
          <a:xfrm>
            <a:off x="7274683" y="1846594"/>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645FD25-FE50-EA4D-A0B6-DB79B316AD10}"/>
              </a:ext>
            </a:extLst>
          </p:cNvPr>
          <p:cNvSpPr/>
          <p:nvPr/>
        </p:nvSpPr>
        <p:spPr>
          <a:xfrm>
            <a:off x="9181541" y="1836109"/>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898BD0BC-E7B2-0D44-A3FC-9BFCB74FDF2D}"/>
              </a:ext>
            </a:extLst>
          </p:cNvPr>
          <p:cNvSpPr txBox="1"/>
          <p:nvPr/>
        </p:nvSpPr>
        <p:spPr>
          <a:xfrm>
            <a:off x="7890691" y="1477262"/>
            <a:ext cx="1439818" cy="369332"/>
          </a:xfrm>
          <a:prstGeom prst="rect">
            <a:avLst/>
          </a:prstGeom>
          <a:noFill/>
        </p:spPr>
        <p:txBody>
          <a:bodyPr wrap="none" rtlCol="0">
            <a:spAutoFit/>
          </a:bodyPr>
          <a:lstStyle/>
          <a:p>
            <a:r>
              <a:rPr lang="en-US" dirty="0">
                <a:latin typeface="Lucida Console" panose="020B0609040504020204" pitchFamily="49" charset="0"/>
              </a:rPr>
              <a:t>0x5A &lt;&lt; 3</a:t>
            </a:r>
          </a:p>
        </p:txBody>
      </p:sp>
      <p:sp>
        <p:nvSpPr>
          <p:cNvPr id="13" name="TextBox 12">
            <a:extLst>
              <a:ext uri="{FF2B5EF4-FFF2-40B4-BE49-F238E27FC236}">
                <a16:creationId xmlns:a16="http://schemas.microsoft.com/office/drawing/2014/main" id="{A54177A8-2C28-0D4F-A0C6-ACBAED4A0BDF}"/>
              </a:ext>
            </a:extLst>
          </p:cNvPr>
          <p:cNvSpPr txBox="1"/>
          <p:nvPr/>
        </p:nvSpPr>
        <p:spPr>
          <a:xfrm>
            <a:off x="7898561" y="1476924"/>
            <a:ext cx="2416047" cy="369332"/>
          </a:xfrm>
          <a:prstGeom prst="rect">
            <a:avLst/>
          </a:prstGeom>
          <a:noFill/>
        </p:spPr>
        <p:txBody>
          <a:bodyPr wrap="none" rtlCol="0">
            <a:spAutoFit/>
          </a:bodyPr>
          <a:lstStyle/>
          <a:p>
            <a:r>
              <a:rPr lang="en-US" dirty="0">
                <a:latin typeface="Lucida Console" panose="020B0609040504020204" pitchFamily="49" charset="0"/>
              </a:rPr>
              <a:t>0x5A &lt;&lt; 3 = 0xD0</a:t>
            </a:r>
          </a:p>
        </p:txBody>
      </p:sp>
      <p:sp>
        <p:nvSpPr>
          <p:cNvPr id="14" name="TextBox 13">
            <a:extLst>
              <a:ext uri="{FF2B5EF4-FFF2-40B4-BE49-F238E27FC236}">
                <a16:creationId xmlns:a16="http://schemas.microsoft.com/office/drawing/2014/main" id="{07962548-4783-9143-8F21-ED1A40BAA3AD}"/>
              </a:ext>
            </a:extLst>
          </p:cNvPr>
          <p:cNvSpPr txBox="1"/>
          <p:nvPr/>
        </p:nvSpPr>
        <p:spPr>
          <a:xfrm>
            <a:off x="7417935" y="3408031"/>
            <a:ext cx="1877437"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000</a:t>
            </a:r>
            <a:r>
              <a:rPr lang="en-US" sz="2000" dirty="0">
                <a:solidFill>
                  <a:srgbClr val="002060"/>
                </a:solidFill>
                <a:latin typeface="Lucida Console" panose="020B0609040504020204" pitchFamily="49" charset="0"/>
              </a:rPr>
              <a:t>01011010</a:t>
            </a:r>
          </a:p>
        </p:txBody>
      </p:sp>
      <p:sp>
        <p:nvSpPr>
          <p:cNvPr id="15" name="Rectangle 14">
            <a:extLst>
              <a:ext uri="{FF2B5EF4-FFF2-40B4-BE49-F238E27FC236}">
                <a16:creationId xmlns:a16="http://schemas.microsoft.com/office/drawing/2014/main" id="{735A526F-6D1E-E141-93AE-9E41DE984398}"/>
              </a:ext>
            </a:extLst>
          </p:cNvPr>
          <p:cNvSpPr/>
          <p:nvPr/>
        </p:nvSpPr>
        <p:spPr>
          <a:xfrm>
            <a:off x="7309065" y="3429000"/>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A8F4424-32AE-C94E-A507-A05E110CB1C1}"/>
              </a:ext>
            </a:extLst>
          </p:cNvPr>
          <p:cNvSpPr/>
          <p:nvPr/>
        </p:nvSpPr>
        <p:spPr>
          <a:xfrm>
            <a:off x="9215923" y="3418515"/>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DEAE76E-98EA-E64D-ADDA-1360F4027DE5}"/>
              </a:ext>
            </a:extLst>
          </p:cNvPr>
          <p:cNvSpPr txBox="1"/>
          <p:nvPr/>
        </p:nvSpPr>
        <p:spPr>
          <a:xfrm>
            <a:off x="7925073" y="3059668"/>
            <a:ext cx="1439818" cy="369332"/>
          </a:xfrm>
          <a:prstGeom prst="rect">
            <a:avLst/>
          </a:prstGeom>
          <a:noFill/>
        </p:spPr>
        <p:txBody>
          <a:bodyPr wrap="none" rtlCol="0">
            <a:spAutoFit/>
          </a:bodyPr>
          <a:lstStyle/>
          <a:p>
            <a:r>
              <a:rPr lang="en-US" dirty="0">
                <a:latin typeface="Lucida Console" panose="020B0609040504020204" pitchFamily="49" charset="0"/>
              </a:rPr>
              <a:t>0x5A &gt;&gt; 3</a:t>
            </a:r>
          </a:p>
        </p:txBody>
      </p:sp>
      <p:sp>
        <p:nvSpPr>
          <p:cNvPr id="18" name="TextBox 17">
            <a:extLst>
              <a:ext uri="{FF2B5EF4-FFF2-40B4-BE49-F238E27FC236}">
                <a16:creationId xmlns:a16="http://schemas.microsoft.com/office/drawing/2014/main" id="{B1828BE9-E3B4-6B4F-BEF0-4603FA23AA10}"/>
              </a:ext>
            </a:extLst>
          </p:cNvPr>
          <p:cNvSpPr txBox="1"/>
          <p:nvPr/>
        </p:nvSpPr>
        <p:spPr>
          <a:xfrm>
            <a:off x="7932943" y="3059668"/>
            <a:ext cx="2416046" cy="369332"/>
          </a:xfrm>
          <a:prstGeom prst="rect">
            <a:avLst/>
          </a:prstGeom>
          <a:noFill/>
        </p:spPr>
        <p:txBody>
          <a:bodyPr wrap="none" rtlCol="0">
            <a:spAutoFit/>
          </a:bodyPr>
          <a:lstStyle/>
          <a:p>
            <a:r>
              <a:rPr lang="en-US" dirty="0">
                <a:latin typeface="Lucida Console" panose="020B0609040504020204" pitchFamily="49" charset="0"/>
              </a:rPr>
              <a:t>0x5A &gt;&gt; 3 = 0x0D</a:t>
            </a:r>
          </a:p>
        </p:txBody>
      </p:sp>
      <p:sp>
        <p:nvSpPr>
          <p:cNvPr id="19" name="TextBox 18">
            <a:extLst>
              <a:ext uri="{FF2B5EF4-FFF2-40B4-BE49-F238E27FC236}">
                <a16:creationId xmlns:a16="http://schemas.microsoft.com/office/drawing/2014/main" id="{D4521E4C-489C-6748-94A6-FEA38DE06051}"/>
              </a:ext>
            </a:extLst>
          </p:cNvPr>
          <p:cNvSpPr txBox="1"/>
          <p:nvPr/>
        </p:nvSpPr>
        <p:spPr>
          <a:xfrm>
            <a:off x="7417935" y="4177473"/>
            <a:ext cx="1877437"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000</a:t>
            </a:r>
            <a:r>
              <a:rPr lang="en-US" sz="2000" dirty="0">
                <a:solidFill>
                  <a:srgbClr val="002060"/>
                </a:solidFill>
                <a:latin typeface="Lucida Console" panose="020B0609040504020204" pitchFamily="49" charset="0"/>
              </a:rPr>
              <a:t>01011010</a:t>
            </a:r>
          </a:p>
        </p:txBody>
      </p:sp>
      <p:sp>
        <p:nvSpPr>
          <p:cNvPr id="20" name="Rectangle 19">
            <a:extLst>
              <a:ext uri="{FF2B5EF4-FFF2-40B4-BE49-F238E27FC236}">
                <a16:creationId xmlns:a16="http://schemas.microsoft.com/office/drawing/2014/main" id="{F2CCCCFF-D6D4-3D4D-B86B-8780AF213BF6}"/>
              </a:ext>
            </a:extLst>
          </p:cNvPr>
          <p:cNvSpPr/>
          <p:nvPr/>
        </p:nvSpPr>
        <p:spPr>
          <a:xfrm>
            <a:off x="7309065" y="4198442"/>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2F4963F-7246-8143-848B-E6E6CBE87A66}"/>
              </a:ext>
            </a:extLst>
          </p:cNvPr>
          <p:cNvSpPr/>
          <p:nvPr/>
        </p:nvSpPr>
        <p:spPr>
          <a:xfrm>
            <a:off x="9215923" y="4187957"/>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29FFE73D-4F18-2641-A1F3-929270149E0E}"/>
              </a:ext>
            </a:extLst>
          </p:cNvPr>
          <p:cNvSpPr txBox="1"/>
          <p:nvPr/>
        </p:nvSpPr>
        <p:spPr>
          <a:xfrm>
            <a:off x="7925073" y="3829110"/>
            <a:ext cx="1579278" cy="369332"/>
          </a:xfrm>
          <a:prstGeom prst="rect">
            <a:avLst/>
          </a:prstGeom>
          <a:noFill/>
        </p:spPr>
        <p:txBody>
          <a:bodyPr wrap="none" rtlCol="0">
            <a:spAutoFit/>
          </a:bodyPr>
          <a:lstStyle/>
          <a:p>
            <a:r>
              <a:rPr lang="en-US" dirty="0">
                <a:latin typeface="Lucida Console" panose="020B0609040504020204" pitchFamily="49" charset="0"/>
              </a:rPr>
              <a:t>0x5Au &gt;&gt; 3</a:t>
            </a:r>
          </a:p>
        </p:txBody>
      </p:sp>
      <p:sp>
        <p:nvSpPr>
          <p:cNvPr id="23" name="TextBox 22">
            <a:extLst>
              <a:ext uri="{FF2B5EF4-FFF2-40B4-BE49-F238E27FC236}">
                <a16:creationId xmlns:a16="http://schemas.microsoft.com/office/drawing/2014/main" id="{3B83FD9F-682F-F442-A5F9-4C248E7987BD}"/>
              </a:ext>
            </a:extLst>
          </p:cNvPr>
          <p:cNvSpPr txBox="1"/>
          <p:nvPr/>
        </p:nvSpPr>
        <p:spPr>
          <a:xfrm>
            <a:off x="7925073" y="3829110"/>
            <a:ext cx="2694969" cy="369332"/>
          </a:xfrm>
          <a:prstGeom prst="rect">
            <a:avLst/>
          </a:prstGeom>
          <a:noFill/>
        </p:spPr>
        <p:txBody>
          <a:bodyPr wrap="none" rtlCol="0">
            <a:spAutoFit/>
          </a:bodyPr>
          <a:lstStyle/>
          <a:p>
            <a:r>
              <a:rPr lang="en-US" dirty="0">
                <a:latin typeface="Lucida Console" panose="020B0609040504020204" pitchFamily="49" charset="0"/>
              </a:rPr>
              <a:t>0x5Au &gt;&gt; 3 = 0x0Du</a:t>
            </a:r>
          </a:p>
        </p:txBody>
      </p:sp>
      <p:sp>
        <p:nvSpPr>
          <p:cNvPr id="24" name="TextBox 23">
            <a:extLst>
              <a:ext uri="{FF2B5EF4-FFF2-40B4-BE49-F238E27FC236}">
                <a16:creationId xmlns:a16="http://schemas.microsoft.com/office/drawing/2014/main" id="{D8AD7697-49BC-7D45-A914-2FB606177206}"/>
              </a:ext>
            </a:extLst>
          </p:cNvPr>
          <p:cNvSpPr txBox="1"/>
          <p:nvPr/>
        </p:nvSpPr>
        <p:spPr>
          <a:xfrm>
            <a:off x="7837056" y="2508367"/>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10100101</a:t>
            </a:r>
            <a:r>
              <a:rPr lang="en-US" sz="2000" dirty="0">
                <a:solidFill>
                  <a:srgbClr val="C00000"/>
                </a:solidFill>
                <a:latin typeface="Lucida Console" panose="020B0609040504020204" pitchFamily="49" charset="0"/>
              </a:rPr>
              <a:t>000</a:t>
            </a:r>
            <a:endParaRPr lang="en-US" sz="2000" dirty="0">
              <a:solidFill>
                <a:srgbClr val="002060"/>
              </a:solidFill>
              <a:latin typeface="Lucida Console" panose="020B0609040504020204" pitchFamily="49" charset="0"/>
            </a:endParaRPr>
          </a:p>
        </p:txBody>
      </p:sp>
      <p:sp>
        <p:nvSpPr>
          <p:cNvPr id="25" name="Rectangle 24">
            <a:extLst>
              <a:ext uri="{FF2B5EF4-FFF2-40B4-BE49-F238E27FC236}">
                <a16:creationId xmlns:a16="http://schemas.microsoft.com/office/drawing/2014/main" id="{D01D2937-970E-2044-BFB4-55049A0F56B0}"/>
              </a:ext>
            </a:extLst>
          </p:cNvPr>
          <p:cNvSpPr/>
          <p:nvPr/>
        </p:nvSpPr>
        <p:spPr>
          <a:xfrm>
            <a:off x="7266115" y="2529336"/>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759604B-9A35-F546-B2E6-E5ED469E0D2A}"/>
              </a:ext>
            </a:extLst>
          </p:cNvPr>
          <p:cNvSpPr/>
          <p:nvPr/>
        </p:nvSpPr>
        <p:spPr>
          <a:xfrm>
            <a:off x="9172973" y="2518851"/>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91A30172-56D3-FE4B-91CE-2B6B4F8B5A72}"/>
              </a:ext>
            </a:extLst>
          </p:cNvPr>
          <p:cNvSpPr txBox="1"/>
          <p:nvPr/>
        </p:nvSpPr>
        <p:spPr>
          <a:xfrm>
            <a:off x="7882123" y="2160004"/>
            <a:ext cx="1439818" cy="369332"/>
          </a:xfrm>
          <a:prstGeom prst="rect">
            <a:avLst/>
          </a:prstGeom>
          <a:noFill/>
        </p:spPr>
        <p:txBody>
          <a:bodyPr wrap="none" rtlCol="0">
            <a:spAutoFit/>
          </a:bodyPr>
          <a:lstStyle/>
          <a:p>
            <a:r>
              <a:rPr lang="en-US" dirty="0">
                <a:latin typeface="Lucida Console" panose="020B0609040504020204" pitchFamily="49" charset="0"/>
              </a:rPr>
              <a:t>0xA5 &lt;&lt; 2</a:t>
            </a:r>
          </a:p>
        </p:txBody>
      </p:sp>
      <p:sp>
        <p:nvSpPr>
          <p:cNvPr id="28" name="TextBox 27">
            <a:extLst>
              <a:ext uri="{FF2B5EF4-FFF2-40B4-BE49-F238E27FC236}">
                <a16:creationId xmlns:a16="http://schemas.microsoft.com/office/drawing/2014/main" id="{4F9410E7-29B5-D64D-9A52-4DD6DC5EDA61}"/>
              </a:ext>
            </a:extLst>
          </p:cNvPr>
          <p:cNvSpPr txBox="1"/>
          <p:nvPr/>
        </p:nvSpPr>
        <p:spPr>
          <a:xfrm>
            <a:off x="7877956" y="2159666"/>
            <a:ext cx="2416046" cy="369332"/>
          </a:xfrm>
          <a:prstGeom prst="rect">
            <a:avLst/>
          </a:prstGeom>
          <a:noFill/>
        </p:spPr>
        <p:txBody>
          <a:bodyPr wrap="none" rtlCol="0">
            <a:spAutoFit/>
          </a:bodyPr>
          <a:lstStyle/>
          <a:p>
            <a:r>
              <a:rPr lang="en-US" dirty="0">
                <a:latin typeface="Lucida Console" panose="020B0609040504020204" pitchFamily="49" charset="0"/>
              </a:rPr>
              <a:t>0xA5 &lt;&lt; 2 = 0x94</a:t>
            </a:r>
          </a:p>
        </p:txBody>
      </p:sp>
      <p:sp>
        <p:nvSpPr>
          <p:cNvPr id="29" name="TextBox 28">
            <a:extLst>
              <a:ext uri="{FF2B5EF4-FFF2-40B4-BE49-F238E27FC236}">
                <a16:creationId xmlns:a16="http://schemas.microsoft.com/office/drawing/2014/main" id="{E4E3126A-A018-F546-A6F7-305447A9C6E1}"/>
              </a:ext>
            </a:extLst>
          </p:cNvPr>
          <p:cNvSpPr txBox="1"/>
          <p:nvPr/>
        </p:nvSpPr>
        <p:spPr>
          <a:xfrm>
            <a:off x="7417935" y="4928909"/>
            <a:ext cx="1877437"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111</a:t>
            </a:r>
            <a:r>
              <a:rPr lang="en-US" sz="2000" dirty="0">
                <a:solidFill>
                  <a:srgbClr val="002060"/>
                </a:solidFill>
                <a:latin typeface="Lucida Console" panose="020B0609040504020204" pitchFamily="49" charset="0"/>
              </a:rPr>
              <a:t>10100101</a:t>
            </a:r>
          </a:p>
        </p:txBody>
      </p:sp>
      <p:sp>
        <p:nvSpPr>
          <p:cNvPr id="30" name="Rectangle 29">
            <a:extLst>
              <a:ext uri="{FF2B5EF4-FFF2-40B4-BE49-F238E27FC236}">
                <a16:creationId xmlns:a16="http://schemas.microsoft.com/office/drawing/2014/main" id="{DEA5FF86-AE22-7C43-A9F9-340B153FDF3C}"/>
              </a:ext>
            </a:extLst>
          </p:cNvPr>
          <p:cNvSpPr/>
          <p:nvPr/>
        </p:nvSpPr>
        <p:spPr>
          <a:xfrm>
            <a:off x="7309065" y="4949878"/>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F99D0B34-9025-E247-9D19-6A598EFAC296}"/>
              </a:ext>
            </a:extLst>
          </p:cNvPr>
          <p:cNvSpPr/>
          <p:nvPr/>
        </p:nvSpPr>
        <p:spPr>
          <a:xfrm>
            <a:off x="9203509" y="4939393"/>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4E97A1AE-CE74-3D47-9D17-2237AADA08EC}"/>
              </a:ext>
            </a:extLst>
          </p:cNvPr>
          <p:cNvSpPr txBox="1"/>
          <p:nvPr/>
        </p:nvSpPr>
        <p:spPr>
          <a:xfrm>
            <a:off x="7925073" y="4580546"/>
            <a:ext cx="1439818" cy="369332"/>
          </a:xfrm>
          <a:prstGeom prst="rect">
            <a:avLst/>
          </a:prstGeom>
          <a:noFill/>
        </p:spPr>
        <p:txBody>
          <a:bodyPr wrap="none" rtlCol="0">
            <a:spAutoFit/>
          </a:bodyPr>
          <a:lstStyle/>
          <a:p>
            <a:r>
              <a:rPr lang="en-US" dirty="0">
                <a:latin typeface="Lucida Console" panose="020B0609040504020204" pitchFamily="49" charset="0"/>
              </a:rPr>
              <a:t>0xA5 &gt;&gt; 2</a:t>
            </a:r>
          </a:p>
        </p:txBody>
      </p:sp>
      <p:sp>
        <p:nvSpPr>
          <p:cNvPr id="33" name="TextBox 32">
            <a:extLst>
              <a:ext uri="{FF2B5EF4-FFF2-40B4-BE49-F238E27FC236}">
                <a16:creationId xmlns:a16="http://schemas.microsoft.com/office/drawing/2014/main" id="{E9C00F4C-0E80-9A45-89E8-4CF729A513B2}"/>
              </a:ext>
            </a:extLst>
          </p:cNvPr>
          <p:cNvSpPr txBox="1"/>
          <p:nvPr/>
        </p:nvSpPr>
        <p:spPr>
          <a:xfrm>
            <a:off x="7932943" y="4580546"/>
            <a:ext cx="2416046" cy="369332"/>
          </a:xfrm>
          <a:prstGeom prst="rect">
            <a:avLst/>
          </a:prstGeom>
          <a:noFill/>
        </p:spPr>
        <p:txBody>
          <a:bodyPr wrap="none" rtlCol="0">
            <a:spAutoFit/>
          </a:bodyPr>
          <a:lstStyle/>
          <a:p>
            <a:r>
              <a:rPr lang="en-US" dirty="0">
                <a:latin typeface="Lucida Console" panose="020B0609040504020204" pitchFamily="49" charset="0"/>
              </a:rPr>
              <a:t>0xA5 &gt;&gt; 2 = 0xE9</a:t>
            </a:r>
          </a:p>
        </p:txBody>
      </p:sp>
      <p:sp>
        <p:nvSpPr>
          <p:cNvPr id="34" name="TextBox 33">
            <a:extLst>
              <a:ext uri="{FF2B5EF4-FFF2-40B4-BE49-F238E27FC236}">
                <a16:creationId xmlns:a16="http://schemas.microsoft.com/office/drawing/2014/main" id="{B9EA010B-FAB9-3946-9E67-509B0F69DBF7}"/>
              </a:ext>
            </a:extLst>
          </p:cNvPr>
          <p:cNvSpPr txBox="1"/>
          <p:nvPr/>
        </p:nvSpPr>
        <p:spPr>
          <a:xfrm>
            <a:off x="7417935" y="5698351"/>
            <a:ext cx="1877437"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000</a:t>
            </a:r>
            <a:r>
              <a:rPr lang="en-US" sz="2000" dirty="0">
                <a:solidFill>
                  <a:srgbClr val="002060"/>
                </a:solidFill>
                <a:latin typeface="Lucida Console" panose="020B0609040504020204" pitchFamily="49" charset="0"/>
              </a:rPr>
              <a:t>10100101</a:t>
            </a:r>
          </a:p>
        </p:txBody>
      </p:sp>
      <p:sp>
        <p:nvSpPr>
          <p:cNvPr id="35" name="Rectangle 34">
            <a:extLst>
              <a:ext uri="{FF2B5EF4-FFF2-40B4-BE49-F238E27FC236}">
                <a16:creationId xmlns:a16="http://schemas.microsoft.com/office/drawing/2014/main" id="{D780E551-9B49-0F49-9730-B9786FADCBD4}"/>
              </a:ext>
            </a:extLst>
          </p:cNvPr>
          <p:cNvSpPr/>
          <p:nvPr/>
        </p:nvSpPr>
        <p:spPr>
          <a:xfrm>
            <a:off x="7309065" y="5719320"/>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EB2B5DC6-AC8D-274F-8523-DC00CDFA4315}"/>
              </a:ext>
            </a:extLst>
          </p:cNvPr>
          <p:cNvSpPr/>
          <p:nvPr/>
        </p:nvSpPr>
        <p:spPr>
          <a:xfrm>
            <a:off x="9203509" y="5708835"/>
            <a:ext cx="662756" cy="379141"/>
          </a:xfrm>
          <a:prstGeom prst="rect">
            <a:avLst/>
          </a:prstGeom>
          <a:solidFill>
            <a:srgbClr val="E9EA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2DC932DD-9933-9840-BAF6-E3B594F1ABAD}"/>
              </a:ext>
            </a:extLst>
          </p:cNvPr>
          <p:cNvSpPr txBox="1"/>
          <p:nvPr/>
        </p:nvSpPr>
        <p:spPr>
          <a:xfrm>
            <a:off x="7925073" y="5349988"/>
            <a:ext cx="1579278" cy="369332"/>
          </a:xfrm>
          <a:prstGeom prst="rect">
            <a:avLst/>
          </a:prstGeom>
          <a:noFill/>
        </p:spPr>
        <p:txBody>
          <a:bodyPr wrap="none" rtlCol="0">
            <a:spAutoFit/>
          </a:bodyPr>
          <a:lstStyle/>
          <a:p>
            <a:r>
              <a:rPr lang="en-US" dirty="0">
                <a:latin typeface="Lucida Console" panose="020B0609040504020204" pitchFamily="49" charset="0"/>
              </a:rPr>
              <a:t>0xA5u &gt;&gt; 2</a:t>
            </a:r>
          </a:p>
        </p:txBody>
      </p:sp>
      <p:sp>
        <p:nvSpPr>
          <p:cNvPr id="38" name="TextBox 37">
            <a:extLst>
              <a:ext uri="{FF2B5EF4-FFF2-40B4-BE49-F238E27FC236}">
                <a16:creationId xmlns:a16="http://schemas.microsoft.com/office/drawing/2014/main" id="{9F5F50DB-EB35-DB4F-BF76-E391A657FB13}"/>
              </a:ext>
            </a:extLst>
          </p:cNvPr>
          <p:cNvSpPr txBox="1"/>
          <p:nvPr/>
        </p:nvSpPr>
        <p:spPr>
          <a:xfrm>
            <a:off x="7925073" y="5349988"/>
            <a:ext cx="2694969" cy="369332"/>
          </a:xfrm>
          <a:prstGeom prst="rect">
            <a:avLst/>
          </a:prstGeom>
          <a:noFill/>
        </p:spPr>
        <p:txBody>
          <a:bodyPr wrap="none" rtlCol="0">
            <a:spAutoFit/>
          </a:bodyPr>
          <a:lstStyle/>
          <a:p>
            <a:r>
              <a:rPr lang="en-US" dirty="0">
                <a:latin typeface="Lucida Console" panose="020B0609040504020204" pitchFamily="49" charset="0"/>
              </a:rPr>
              <a:t>0xA5u &gt;&gt; 2 = 0x29u</a:t>
            </a:r>
          </a:p>
        </p:txBody>
      </p:sp>
    </p:spTree>
    <p:extLst>
      <p:ext uri="{BB962C8B-B14F-4D97-AF65-F5344CB8AC3E}">
        <p14:creationId xmlns:p14="http://schemas.microsoft.com/office/powerpoint/2010/main" val="3246307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dissolve">
                                      <p:cBhvr>
                                        <p:cTn id="7" dur="500"/>
                                        <p:tgtEl>
                                          <p:spTgt spid="6">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dissolve">
                                      <p:cBhvr>
                                        <p:cTn id="10" dur="500"/>
                                        <p:tgtEl>
                                          <p:spTgt spid="6">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dissolve">
                                      <p:cBhvr>
                                        <p:cTn id="13" dur="500"/>
                                        <p:tgtEl>
                                          <p:spTgt spid="6">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6">
                                            <p:txEl>
                                              <p:pRg st="3" end="3"/>
                                            </p:txEl>
                                          </p:spTgt>
                                        </p:tgtEl>
                                        <p:attrNameLst>
                                          <p:attrName>style.visibility</p:attrName>
                                        </p:attrNameLst>
                                      </p:cBhvr>
                                      <p:to>
                                        <p:strVal val="visible"/>
                                      </p:to>
                                    </p:set>
                                    <p:animEffect transition="in" filter="dissolve">
                                      <p:cBhvr>
                                        <p:cTn id="16" dur="500"/>
                                        <p:tgtEl>
                                          <p:spTgt spid="6">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5"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randombar(vertical)">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dissolve">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2.70833E-6 -3.7037E-7 L -0.04049 0.00046 " pathEditMode="relative" rAng="0" ptsTypes="AA">
                                      <p:cBhvr>
                                        <p:cTn id="30" dur="2000" fill="hold"/>
                                        <p:tgtEl>
                                          <p:spTgt spid="8"/>
                                        </p:tgtEl>
                                        <p:attrNameLst>
                                          <p:attrName>ppt_x</p:attrName>
                                          <p:attrName>ppt_y</p:attrName>
                                        </p:attrNameLst>
                                      </p:cBhvr>
                                      <p:rCtr x="-2031" y="23"/>
                                    </p:animMotion>
                                  </p:childTnLst>
                                </p:cTn>
                              </p:par>
                            </p:childTnLst>
                          </p:cTn>
                        </p:par>
                      </p:childTnLst>
                    </p:cTn>
                  </p:par>
                  <p:par>
                    <p:cTn id="31" fill="hold">
                      <p:stCondLst>
                        <p:cond delay="indefinite"/>
                      </p:stCondLst>
                      <p:childTnLst>
                        <p:par>
                          <p:cTn id="32" fill="hold">
                            <p:stCondLst>
                              <p:cond delay="0"/>
                            </p:stCondLst>
                            <p:childTnLst>
                              <p:par>
                                <p:cTn id="33" presetID="14" presetClass="entr" presetSubtype="5"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randombar(vertical)">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5" fill="hold" grpId="0" nodeType="click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randombar(vertical)">
                                      <p:cBhvr>
                                        <p:cTn id="40" dur="500"/>
                                        <p:tgtEl>
                                          <p:spTgt spid="27"/>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dissolve">
                                      <p:cBhvr>
                                        <p:cTn id="45" dur="500"/>
                                        <p:tgtEl>
                                          <p:spTgt spid="24"/>
                                        </p:tgtEl>
                                      </p:cBhvr>
                                    </p:animEffect>
                                  </p:childTnLst>
                                </p:cTn>
                              </p:par>
                            </p:childTnLst>
                          </p:cTn>
                        </p:par>
                      </p:childTnLst>
                    </p:cTn>
                  </p:par>
                  <p:par>
                    <p:cTn id="46" fill="hold">
                      <p:stCondLst>
                        <p:cond delay="indefinite"/>
                      </p:stCondLst>
                      <p:childTnLst>
                        <p:par>
                          <p:cTn id="47" fill="hold">
                            <p:stCondLst>
                              <p:cond delay="0"/>
                            </p:stCondLst>
                            <p:childTnLst>
                              <p:par>
                                <p:cTn id="48" presetID="0" presetClass="path" presetSubtype="0" accel="50000" decel="50000" fill="hold" grpId="1" nodeType="clickEffect">
                                  <p:stCondLst>
                                    <p:cond delay="0"/>
                                  </p:stCondLst>
                                  <p:childTnLst>
                                    <p:animMotion origin="layout" path="M -1.66667E-6 2.59259E-6 L -0.02526 2.59259E-6 " pathEditMode="relative" rAng="0" ptsTypes="AA">
                                      <p:cBhvr>
                                        <p:cTn id="49" dur="2000" fill="hold"/>
                                        <p:tgtEl>
                                          <p:spTgt spid="24"/>
                                        </p:tgtEl>
                                        <p:attrNameLst>
                                          <p:attrName>ppt_x</p:attrName>
                                          <p:attrName>ppt_y</p:attrName>
                                        </p:attrNameLst>
                                      </p:cBhvr>
                                      <p:rCtr x="-1263" y="0"/>
                                    </p:animMotion>
                                  </p:childTnLst>
                                </p:cTn>
                              </p:par>
                            </p:childTnLst>
                          </p:cTn>
                        </p:par>
                      </p:childTnLst>
                    </p:cTn>
                  </p:par>
                  <p:par>
                    <p:cTn id="50" fill="hold">
                      <p:stCondLst>
                        <p:cond delay="indefinite"/>
                      </p:stCondLst>
                      <p:childTnLst>
                        <p:par>
                          <p:cTn id="51" fill="hold">
                            <p:stCondLst>
                              <p:cond delay="0"/>
                            </p:stCondLst>
                            <p:childTnLst>
                              <p:par>
                                <p:cTn id="52" presetID="14" presetClass="entr" presetSubtype="5" fill="hold" grpId="0" nodeType="click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randombar(vertical)">
                                      <p:cBhvr>
                                        <p:cTn id="54" dur="500"/>
                                        <p:tgtEl>
                                          <p:spTgt spid="28"/>
                                        </p:tgtEl>
                                      </p:cBhvr>
                                    </p:animEffect>
                                  </p:childTnLst>
                                </p:cTn>
                              </p:par>
                            </p:childTnLst>
                          </p:cTn>
                        </p:par>
                      </p:childTnLst>
                    </p:cTn>
                  </p:par>
                  <p:par>
                    <p:cTn id="55" fill="hold">
                      <p:stCondLst>
                        <p:cond delay="indefinite"/>
                      </p:stCondLst>
                      <p:childTnLst>
                        <p:par>
                          <p:cTn id="56" fill="hold">
                            <p:stCondLst>
                              <p:cond delay="0"/>
                            </p:stCondLst>
                            <p:childTnLst>
                              <p:par>
                                <p:cTn id="57" presetID="9" presetClass="entr" presetSubtype="0" fill="hold" grpId="0" nodeType="clickEffect">
                                  <p:stCondLst>
                                    <p:cond delay="0"/>
                                  </p:stCondLst>
                                  <p:childTnLst>
                                    <p:set>
                                      <p:cBhvr>
                                        <p:cTn id="58" dur="1" fill="hold">
                                          <p:stCondLst>
                                            <p:cond delay="0"/>
                                          </p:stCondLst>
                                        </p:cTn>
                                        <p:tgtEl>
                                          <p:spTgt spid="6">
                                            <p:txEl>
                                              <p:pRg st="4" end="4"/>
                                            </p:txEl>
                                          </p:spTgt>
                                        </p:tgtEl>
                                        <p:attrNameLst>
                                          <p:attrName>style.visibility</p:attrName>
                                        </p:attrNameLst>
                                      </p:cBhvr>
                                      <p:to>
                                        <p:strVal val="visible"/>
                                      </p:to>
                                    </p:set>
                                    <p:animEffect transition="in" filter="dissolve">
                                      <p:cBhvr>
                                        <p:cTn id="59" dur="500"/>
                                        <p:tgtEl>
                                          <p:spTgt spid="6">
                                            <p:txEl>
                                              <p:pRg st="4" end="4"/>
                                            </p:txEl>
                                          </p:spTgt>
                                        </p:tgtEl>
                                      </p:cBhvr>
                                    </p:animEffect>
                                  </p:childTnLst>
                                </p:cTn>
                              </p:par>
                              <p:par>
                                <p:cTn id="60" presetID="9" presetClass="entr" presetSubtype="0" fill="hold" grpId="0" nodeType="withEffect">
                                  <p:stCondLst>
                                    <p:cond delay="0"/>
                                  </p:stCondLst>
                                  <p:childTnLst>
                                    <p:set>
                                      <p:cBhvr>
                                        <p:cTn id="61" dur="1" fill="hold">
                                          <p:stCondLst>
                                            <p:cond delay="0"/>
                                          </p:stCondLst>
                                        </p:cTn>
                                        <p:tgtEl>
                                          <p:spTgt spid="6">
                                            <p:txEl>
                                              <p:pRg st="5" end="5"/>
                                            </p:txEl>
                                          </p:spTgt>
                                        </p:tgtEl>
                                        <p:attrNameLst>
                                          <p:attrName>style.visibility</p:attrName>
                                        </p:attrNameLst>
                                      </p:cBhvr>
                                      <p:to>
                                        <p:strVal val="visible"/>
                                      </p:to>
                                    </p:set>
                                    <p:animEffect transition="in" filter="dissolve">
                                      <p:cBhvr>
                                        <p:cTn id="62" dur="500"/>
                                        <p:tgtEl>
                                          <p:spTgt spid="6">
                                            <p:txEl>
                                              <p:pRg st="5" end="5"/>
                                            </p:txEl>
                                          </p:spTgt>
                                        </p:tgtEl>
                                      </p:cBhvr>
                                    </p:animEffect>
                                  </p:childTnLst>
                                </p:cTn>
                              </p:par>
                              <p:par>
                                <p:cTn id="63" presetID="9" presetClass="entr" presetSubtype="0" fill="hold" grpId="0" nodeType="withEffect">
                                  <p:stCondLst>
                                    <p:cond delay="0"/>
                                  </p:stCondLst>
                                  <p:childTnLst>
                                    <p:set>
                                      <p:cBhvr>
                                        <p:cTn id="64" dur="1" fill="hold">
                                          <p:stCondLst>
                                            <p:cond delay="0"/>
                                          </p:stCondLst>
                                        </p:cTn>
                                        <p:tgtEl>
                                          <p:spTgt spid="6">
                                            <p:txEl>
                                              <p:pRg st="6" end="6"/>
                                            </p:txEl>
                                          </p:spTgt>
                                        </p:tgtEl>
                                        <p:attrNameLst>
                                          <p:attrName>style.visibility</p:attrName>
                                        </p:attrNameLst>
                                      </p:cBhvr>
                                      <p:to>
                                        <p:strVal val="visible"/>
                                      </p:to>
                                    </p:set>
                                    <p:animEffect transition="in" filter="dissolve">
                                      <p:cBhvr>
                                        <p:cTn id="65" dur="500"/>
                                        <p:tgtEl>
                                          <p:spTgt spid="6">
                                            <p:txEl>
                                              <p:pRg st="6" end="6"/>
                                            </p:txEl>
                                          </p:spTgt>
                                        </p:tgtEl>
                                      </p:cBhvr>
                                    </p:animEffect>
                                  </p:childTnLst>
                                </p:cTn>
                              </p:par>
                              <p:par>
                                <p:cTn id="66" presetID="9" presetClass="entr" presetSubtype="0" fill="hold" grpId="0" nodeType="withEffect">
                                  <p:stCondLst>
                                    <p:cond delay="0"/>
                                  </p:stCondLst>
                                  <p:childTnLst>
                                    <p:set>
                                      <p:cBhvr>
                                        <p:cTn id="67" dur="1" fill="hold">
                                          <p:stCondLst>
                                            <p:cond delay="0"/>
                                          </p:stCondLst>
                                        </p:cTn>
                                        <p:tgtEl>
                                          <p:spTgt spid="6">
                                            <p:txEl>
                                              <p:pRg st="7" end="7"/>
                                            </p:txEl>
                                          </p:spTgt>
                                        </p:tgtEl>
                                        <p:attrNameLst>
                                          <p:attrName>style.visibility</p:attrName>
                                        </p:attrNameLst>
                                      </p:cBhvr>
                                      <p:to>
                                        <p:strVal val="visible"/>
                                      </p:to>
                                    </p:set>
                                    <p:animEffect transition="in" filter="dissolve">
                                      <p:cBhvr>
                                        <p:cTn id="68" dur="500"/>
                                        <p:tgtEl>
                                          <p:spTgt spid="6">
                                            <p:txEl>
                                              <p:pRg st="7" end="7"/>
                                            </p:txEl>
                                          </p:spTgt>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6">
                                            <p:txEl>
                                              <p:pRg st="8" end="8"/>
                                            </p:txEl>
                                          </p:spTgt>
                                        </p:tgtEl>
                                        <p:attrNameLst>
                                          <p:attrName>style.visibility</p:attrName>
                                        </p:attrNameLst>
                                      </p:cBhvr>
                                      <p:to>
                                        <p:strVal val="visible"/>
                                      </p:to>
                                    </p:set>
                                    <p:animEffect transition="in" filter="dissolve">
                                      <p:cBhvr>
                                        <p:cTn id="71" dur="500"/>
                                        <p:tgtEl>
                                          <p:spTgt spid="6">
                                            <p:txEl>
                                              <p:pRg st="8" end="8"/>
                                            </p:txEl>
                                          </p:spTgt>
                                        </p:tgtEl>
                                      </p:cBhvr>
                                    </p:animEffect>
                                  </p:childTnLst>
                                </p:cTn>
                              </p:par>
                            </p:childTnLst>
                          </p:cTn>
                        </p:par>
                      </p:childTnLst>
                    </p:cTn>
                  </p:par>
                  <p:par>
                    <p:cTn id="72" fill="hold">
                      <p:stCondLst>
                        <p:cond delay="indefinite"/>
                      </p:stCondLst>
                      <p:childTnLst>
                        <p:par>
                          <p:cTn id="73" fill="hold">
                            <p:stCondLst>
                              <p:cond delay="0"/>
                            </p:stCondLst>
                            <p:childTnLst>
                              <p:par>
                                <p:cTn id="74" presetID="14" presetClass="entr" presetSubtype="5" fill="hold" grpId="0" nodeType="clickEffect">
                                  <p:stCondLst>
                                    <p:cond delay="0"/>
                                  </p:stCondLst>
                                  <p:childTnLst>
                                    <p:set>
                                      <p:cBhvr>
                                        <p:cTn id="75" dur="1" fill="hold">
                                          <p:stCondLst>
                                            <p:cond delay="0"/>
                                          </p:stCondLst>
                                        </p:cTn>
                                        <p:tgtEl>
                                          <p:spTgt spid="17"/>
                                        </p:tgtEl>
                                        <p:attrNameLst>
                                          <p:attrName>style.visibility</p:attrName>
                                        </p:attrNameLst>
                                      </p:cBhvr>
                                      <p:to>
                                        <p:strVal val="visible"/>
                                      </p:to>
                                    </p:set>
                                    <p:animEffect transition="in" filter="randombar(vertical)">
                                      <p:cBhvr>
                                        <p:cTn id="76" dur="500"/>
                                        <p:tgtEl>
                                          <p:spTgt spid="17"/>
                                        </p:tgtEl>
                                      </p:cBhvr>
                                    </p:animEffect>
                                  </p:childTnLst>
                                </p:cTn>
                              </p:par>
                            </p:childTnLst>
                          </p:cTn>
                        </p:par>
                      </p:childTnLst>
                    </p:cTn>
                  </p:par>
                  <p:par>
                    <p:cTn id="77" fill="hold">
                      <p:stCondLst>
                        <p:cond delay="indefinite"/>
                      </p:stCondLst>
                      <p:childTnLst>
                        <p:par>
                          <p:cTn id="78" fill="hold">
                            <p:stCondLst>
                              <p:cond delay="0"/>
                            </p:stCondLst>
                            <p:childTnLst>
                              <p:par>
                                <p:cTn id="79" presetID="9" presetClass="entr" presetSubtype="0" fill="hold" grpId="0" nodeType="clickEffect">
                                  <p:stCondLst>
                                    <p:cond delay="0"/>
                                  </p:stCondLst>
                                  <p:childTnLst>
                                    <p:set>
                                      <p:cBhvr>
                                        <p:cTn id="80" dur="1" fill="hold">
                                          <p:stCondLst>
                                            <p:cond delay="0"/>
                                          </p:stCondLst>
                                        </p:cTn>
                                        <p:tgtEl>
                                          <p:spTgt spid="14"/>
                                        </p:tgtEl>
                                        <p:attrNameLst>
                                          <p:attrName>style.visibility</p:attrName>
                                        </p:attrNameLst>
                                      </p:cBhvr>
                                      <p:to>
                                        <p:strVal val="visible"/>
                                      </p:to>
                                    </p:set>
                                    <p:animEffect transition="in" filter="dissolve">
                                      <p:cBhvr>
                                        <p:cTn id="81" dur="500"/>
                                        <p:tgtEl>
                                          <p:spTgt spid="14"/>
                                        </p:tgtEl>
                                      </p:cBhvr>
                                    </p:animEffect>
                                  </p:childTnLst>
                                </p:cTn>
                              </p:par>
                            </p:childTnLst>
                          </p:cTn>
                        </p:par>
                      </p:childTnLst>
                    </p:cTn>
                  </p:par>
                  <p:par>
                    <p:cTn id="82" fill="hold">
                      <p:stCondLst>
                        <p:cond delay="indefinite"/>
                      </p:stCondLst>
                      <p:childTnLst>
                        <p:par>
                          <p:cTn id="83" fill="hold">
                            <p:stCondLst>
                              <p:cond delay="0"/>
                            </p:stCondLst>
                            <p:childTnLst>
                              <p:par>
                                <p:cTn id="84" presetID="0" presetClass="path" presetSubtype="0" accel="50000" decel="50000" fill="hold" grpId="1" nodeType="clickEffect">
                                  <p:stCondLst>
                                    <p:cond delay="0"/>
                                  </p:stCondLst>
                                  <p:childTnLst>
                                    <p:animMotion origin="layout" path="M 3.33333E-6 2.59259E-6 L 0.04049 2.59259E-6 " pathEditMode="relative" rAng="0" ptsTypes="AA">
                                      <p:cBhvr>
                                        <p:cTn id="85" dur="2000" fill="hold"/>
                                        <p:tgtEl>
                                          <p:spTgt spid="14"/>
                                        </p:tgtEl>
                                        <p:attrNameLst>
                                          <p:attrName>ppt_x</p:attrName>
                                          <p:attrName>ppt_y</p:attrName>
                                        </p:attrNameLst>
                                      </p:cBhvr>
                                      <p:rCtr x="2018" y="0"/>
                                    </p:animMotion>
                                  </p:childTnLst>
                                </p:cTn>
                              </p:par>
                            </p:childTnLst>
                          </p:cTn>
                        </p:par>
                      </p:childTnLst>
                    </p:cTn>
                  </p:par>
                  <p:par>
                    <p:cTn id="86" fill="hold">
                      <p:stCondLst>
                        <p:cond delay="indefinite"/>
                      </p:stCondLst>
                      <p:childTnLst>
                        <p:par>
                          <p:cTn id="87" fill="hold">
                            <p:stCondLst>
                              <p:cond delay="0"/>
                            </p:stCondLst>
                            <p:childTnLst>
                              <p:par>
                                <p:cTn id="88" presetID="14" presetClass="entr" presetSubtype="5" fill="hold" grpId="0" nodeType="clickEffect">
                                  <p:stCondLst>
                                    <p:cond delay="0"/>
                                  </p:stCondLst>
                                  <p:childTnLst>
                                    <p:set>
                                      <p:cBhvr>
                                        <p:cTn id="89" dur="1" fill="hold">
                                          <p:stCondLst>
                                            <p:cond delay="0"/>
                                          </p:stCondLst>
                                        </p:cTn>
                                        <p:tgtEl>
                                          <p:spTgt spid="18"/>
                                        </p:tgtEl>
                                        <p:attrNameLst>
                                          <p:attrName>style.visibility</p:attrName>
                                        </p:attrNameLst>
                                      </p:cBhvr>
                                      <p:to>
                                        <p:strVal val="visible"/>
                                      </p:to>
                                    </p:set>
                                    <p:animEffect transition="in" filter="randombar(vertical)">
                                      <p:cBhvr>
                                        <p:cTn id="90" dur="500"/>
                                        <p:tgtEl>
                                          <p:spTgt spid="18"/>
                                        </p:tgtEl>
                                      </p:cBhvr>
                                    </p:animEffect>
                                  </p:childTnLst>
                                </p:cTn>
                              </p:par>
                            </p:childTnLst>
                          </p:cTn>
                        </p:par>
                      </p:childTnLst>
                    </p:cTn>
                  </p:par>
                  <p:par>
                    <p:cTn id="91" fill="hold">
                      <p:stCondLst>
                        <p:cond delay="indefinite"/>
                      </p:stCondLst>
                      <p:childTnLst>
                        <p:par>
                          <p:cTn id="92" fill="hold">
                            <p:stCondLst>
                              <p:cond delay="0"/>
                            </p:stCondLst>
                            <p:childTnLst>
                              <p:par>
                                <p:cTn id="93" presetID="14" presetClass="entr" presetSubtype="5" fill="hold" grpId="0" nodeType="clickEffect">
                                  <p:stCondLst>
                                    <p:cond delay="0"/>
                                  </p:stCondLst>
                                  <p:childTnLst>
                                    <p:set>
                                      <p:cBhvr>
                                        <p:cTn id="94" dur="1" fill="hold">
                                          <p:stCondLst>
                                            <p:cond delay="0"/>
                                          </p:stCondLst>
                                        </p:cTn>
                                        <p:tgtEl>
                                          <p:spTgt spid="22"/>
                                        </p:tgtEl>
                                        <p:attrNameLst>
                                          <p:attrName>style.visibility</p:attrName>
                                        </p:attrNameLst>
                                      </p:cBhvr>
                                      <p:to>
                                        <p:strVal val="visible"/>
                                      </p:to>
                                    </p:set>
                                    <p:animEffect transition="in" filter="randombar(vertical)">
                                      <p:cBhvr>
                                        <p:cTn id="95" dur="500"/>
                                        <p:tgtEl>
                                          <p:spTgt spid="22"/>
                                        </p:tgtEl>
                                      </p:cBhvr>
                                    </p:animEffect>
                                  </p:childTnLst>
                                </p:cTn>
                              </p:par>
                            </p:childTnLst>
                          </p:cTn>
                        </p:par>
                      </p:childTnLst>
                    </p:cTn>
                  </p:par>
                  <p:par>
                    <p:cTn id="96" fill="hold">
                      <p:stCondLst>
                        <p:cond delay="indefinite"/>
                      </p:stCondLst>
                      <p:childTnLst>
                        <p:par>
                          <p:cTn id="97" fill="hold">
                            <p:stCondLst>
                              <p:cond delay="0"/>
                            </p:stCondLst>
                            <p:childTnLst>
                              <p:par>
                                <p:cTn id="98" presetID="9" presetClass="entr" presetSubtype="0" fill="hold" grpId="0" nodeType="clickEffect">
                                  <p:stCondLst>
                                    <p:cond delay="0"/>
                                  </p:stCondLst>
                                  <p:childTnLst>
                                    <p:set>
                                      <p:cBhvr>
                                        <p:cTn id="99" dur="1" fill="hold">
                                          <p:stCondLst>
                                            <p:cond delay="0"/>
                                          </p:stCondLst>
                                        </p:cTn>
                                        <p:tgtEl>
                                          <p:spTgt spid="19"/>
                                        </p:tgtEl>
                                        <p:attrNameLst>
                                          <p:attrName>style.visibility</p:attrName>
                                        </p:attrNameLst>
                                      </p:cBhvr>
                                      <p:to>
                                        <p:strVal val="visible"/>
                                      </p:to>
                                    </p:set>
                                    <p:animEffect transition="in" filter="dissolve">
                                      <p:cBhvr>
                                        <p:cTn id="100" dur="500"/>
                                        <p:tgtEl>
                                          <p:spTgt spid="19"/>
                                        </p:tgtEl>
                                      </p:cBhvr>
                                    </p:animEffect>
                                  </p:childTnLst>
                                </p:cTn>
                              </p:par>
                            </p:childTnLst>
                          </p:cTn>
                        </p:par>
                      </p:childTnLst>
                    </p:cTn>
                  </p:par>
                  <p:par>
                    <p:cTn id="101" fill="hold">
                      <p:stCondLst>
                        <p:cond delay="indefinite"/>
                      </p:stCondLst>
                      <p:childTnLst>
                        <p:par>
                          <p:cTn id="102" fill="hold">
                            <p:stCondLst>
                              <p:cond delay="0"/>
                            </p:stCondLst>
                            <p:childTnLst>
                              <p:par>
                                <p:cTn id="103" presetID="0" presetClass="path" presetSubtype="0" accel="50000" decel="50000" fill="hold" grpId="1" nodeType="clickEffect">
                                  <p:stCondLst>
                                    <p:cond delay="0"/>
                                  </p:stCondLst>
                                  <p:childTnLst>
                                    <p:animMotion origin="layout" path="M 3.33333E-6 -4.44444E-6 L 0.04049 -4.44444E-6 " pathEditMode="relative" rAng="0" ptsTypes="AA">
                                      <p:cBhvr>
                                        <p:cTn id="104" dur="2000" fill="hold"/>
                                        <p:tgtEl>
                                          <p:spTgt spid="19"/>
                                        </p:tgtEl>
                                        <p:attrNameLst>
                                          <p:attrName>ppt_x</p:attrName>
                                          <p:attrName>ppt_y</p:attrName>
                                        </p:attrNameLst>
                                      </p:cBhvr>
                                      <p:rCtr x="2018" y="0"/>
                                    </p:animMotion>
                                  </p:childTnLst>
                                </p:cTn>
                              </p:par>
                            </p:childTnLst>
                          </p:cTn>
                        </p:par>
                      </p:childTnLst>
                    </p:cTn>
                  </p:par>
                  <p:par>
                    <p:cTn id="105" fill="hold">
                      <p:stCondLst>
                        <p:cond delay="indefinite"/>
                      </p:stCondLst>
                      <p:childTnLst>
                        <p:par>
                          <p:cTn id="106" fill="hold">
                            <p:stCondLst>
                              <p:cond delay="0"/>
                            </p:stCondLst>
                            <p:childTnLst>
                              <p:par>
                                <p:cTn id="107" presetID="14" presetClass="entr" presetSubtype="5" fill="hold" grpId="0" nodeType="clickEffect">
                                  <p:stCondLst>
                                    <p:cond delay="0"/>
                                  </p:stCondLst>
                                  <p:childTnLst>
                                    <p:set>
                                      <p:cBhvr>
                                        <p:cTn id="108" dur="1" fill="hold">
                                          <p:stCondLst>
                                            <p:cond delay="0"/>
                                          </p:stCondLst>
                                        </p:cTn>
                                        <p:tgtEl>
                                          <p:spTgt spid="23"/>
                                        </p:tgtEl>
                                        <p:attrNameLst>
                                          <p:attrName>style.visibility</p:attrName>
                                        </p:attrNameLst>
                                      </p:cBhvr>
                                      <p:to>
                                        <p:strVal val="visible"/>
                                      </p:to>
                                    </p:set>
                                    <p:animEffect transition="in" filter="randombar(vertical)">
                                      <p:cBhvr>
                                        <p:cTn id="109" dur="500"/>
                                        <p:tgtEl>
                                          <p:spTgt spid="23"/>
                                        </p:tgtEl>
                                      </p:cBhvr>
                                    </p:animEffect>
                                  </p:childTnLst>
                                </p:cTn>
                              </p:par>
                            </p:childTnLst>
                          </p:cTn>
                        </p:par>
                      </p:childTnLst>
                    </p:cTn>
                  </p:par>
                  <p:par>
                    <p:cTn id="110" fill="hold">
                      <p:stCondLst>
                        <p:cond delay="indefinite"/>
                      </p:stCondLst>
                      <p:childTnLst>
                        <p:par>
                          <p:cTn id="111" fill="hold">
                            <p:stCondLst>
                              <p:cond delay="0"/>
                            </p:stCondLst>
                            <p:childTnLst>
                              <p:par>
                                <p:cTn id="112" presetID="14" presetClass="entr" presetSubtype="5" fill="hold" grpId="0" nodeType="clickEffect">
                                  <p:stCondLst>
                                    <p:cond delay="0"/>
                                  </p:stCondLst>
                                  <p:childTnLst>
                                    <p:set>
                                      <p:cBhvr>
                                        <p:cTn id="113" dur="1" fill="hold">
                                          <p:stCondLst>
                                            <p:cond delay="0"/>
                                          </p:stCondLst>
                                        </p:cTn>
                                        <p:tgtEl>
                                          <p:spTgt spid="32"/>
                                        </p:tgtEl>
                                        <p:attrNameLst>
                                          <p:attrName>style.visibility</p:attrName>
                                        </p:attrNameLst>
                                      </p:cBhvr>
                                      <p:to>
                                        <p:strVal val="visible"/>
                                      </p:to>
                                    </p:set>
                                    <p:animEffect transition="in" filter="randombar(vertical)">
                                      <p:cBhvr>
                                        <p:cTn id="114" dur="500"/>
                                        <p:tgtEl>
                                          <p:spTgt spid="32"/>
                                        </p:tgtEl>
                                      </p:cBhvr>
                                    </p:animEffect>
                                  </p:childTnLst>
                                </p:cTn>
                              </p:par>
                            </p:childTnLst>
                          </p:cTn>
                        </p:par>
                      </p:childTnLst>
                    </p:cTn>
                  </p:par>
                  <p:par>
                    <p:cTn id="115" fill="hold">
                      <p:stCondLst>
                        <p:cond delay="indefinite"/>
                      </p:stCondLst>
                      <p:childTnLst>
                        <p:par>
                          <p:cTn id="116" fill="hold">
                            <p:stCondLst>
                              <p:cond delay="0"/>
                            </p:stCondLst>
                            <p:childTnLst>
                              <p:par>
                                <p:cTn id="117" presetID="9" presetClass="entr" presetSubtype="0" fill="hold" grpId="0" nodeType="clickEffect">
                                  <p:stCondLst>
                                    <p:cond delay="0"/>
                                  </p:stCondLst>
                                  <p:childTnLst>
                                    <p:set>
                                      <p:cBhvr>
                                        <p:cTn id="118" dur="1" fill="hold">
                                          <p:stCondLst>
                                            <p:cond delay="0"/>
                                          </p:stCondLst>
                                        </p:cTn>
                                        <p:tgtEl>
                                          <p:spTgt spid="29"/>
                                        </p:tgtEl>
                                        <p:attrNameLst>
                                          <p:attrName>style.visibility</p:attrName>
                                        </p:attrNameLst>
                                      </p:cBhvr>
                                      <p:to>
                                        <p:strVal val="visible"/>
                                      </p:to>
                                    </p:set>
                                    <p:animEffect transition="in" filter="dissolve">
                                      <p:cBhvr>
                                        <p:cTn id="119" dur="500"/>
                                        <p:tgtEl>
                                          <p:spTgt spid="29"/>
                                        </p:tgtEl>
                                      </p:cBhvr>
                                    </p:animEffect>
                                  </p:childTnLst>
                                </p:cTn>
                              </p:par>
                            </p:childTnLst>
                          </p:cTn>
                        </p:par>
                      </p:childTnLst>
                    </p:cTn>
                  </p:par>
                  <p:par>
                    <p:cTn id="120" fill="hold">
                      <p:stCondLst>
                        <p:cond delay="indefinite"/>
                      </p:stCondLst>
                      <p:childTnLst>
                        <p:par>
                          <p:cTn id="121" fill="hold">
                            <p:stCondLst>
                              <p:cond delay="0"/>
                            </p:stCondLst>
                            <p:childTnLst>
                              <p:par>
                                <p:cTn id="122" presetID="0" presetClass="path" presetSubtype="0" accel="50000" decel="50000" fill="hold" grpId="1" nodeType="clickEffect">
                                  <p:stCondLst>
                                    <p:cond delay="0"/>
                                  </p:stCondLst>
                                  <p:childTnLst>
                                    <p:animMotion origin="layout" path="M 3.33333E-6 3.33333E-6 L 0.02422 3.33333E-6 " pathEditMode="relative" rAng="0" ptsTypes="AA">
                                      <p:cBhvr>
                                        <p:cTn id="123" dur="2000" fill="hold"/>
                                        <p:tgtEl>
                                          <p:spTgt spid="29"/>
                                        </p:tgtEl>
                                        <p:attrNameLst>
                                          <p:attrName>ppt_x</p:attrName>
                                          <p:attrName>ppt_y</p:attrName>
                                        </p:attrNameLst>
                                      </p:cBhvr>
                                      <p:rCtr x="1211" y="0"/>
                                    </p:animMotion>
                                  </p:childTnLst>
                                </p:cTn>
                              </p:par>
                            </p:childTnLst>
                          </p:cTn>
                        </p:par>
                      </p:childTnLst>
                    </p:cTn>
                  </p:par>
                  <p:par>
                    <p:cTn id="124" fill="hold">
                      <p:stCondLst>
                        <p:cond delay="indefinite"/>
                      </p:stCondLst>
                      <p:childTnLst>
                        <p:par>
                          <p:cTn id="125" fill="hold">
                            <p:stCondLst>
                              <p:cond delay="0"/>
                            </p:stCondLst>
                            <p:childTnLst>
                              <p:par>
                                <p:cTn id="126" presetID="14" presetClass="entr" presetSubtype="5" fill="hold" grpId="0" nodeType="clickEffect">
                                  <p:stCondLst>
                                    <p:cond delay="0"/>
                                  </p:stCondLst>
                                  <p:childTnLst>
                                    <p:set>
                                      <p:cBhvr>
                                        <p:cTn id="127" dur="1" fill="hold">
                                          <p:stCondLst>
                                            <p:cond delay="0"/>
                                          </p:stCondLst>
                                        </p:cTn>
                                        <p:tgtEl>
                                          <p:spTgt spid="33"/>
                                        </p:tgtEl>
                                        <p:attrNameLst>
                                          <p:attrName>style.visibility</p:attrName>
                                        </p:attrNameLst>
                                      </p:cBhvr>
                                      <p:to>
                                        <p:strVal val="visible"/>
                                      </p:to>
                                    </p:set>
                                    <p:animEffect transition="in" filter="randombar(vertical)">
                                      <p:cBhvr>
                                        <p:cTn id="128" dur="500"/>
                                        <p:tgtEl>
                                          <p:spTgt spid="33"/>
                                        </p:tgtEl>
                                      </p:cBhvr>
                                    </p:animEffect>
                                  </p:childTnLst>
                                </p:cTn>
                              </p:par>
                            </p:childTnLst>
                          </p:cTn>
                        </p:par>
                      </p:childTnLst>
                    </p:cTn>
                  </p:par>
                  <p:par>
                    <p:cTn id="129" fill="hold">
                      <p:stCondLst>
                        <p:cond delay="indefinite"/>
                      </p:stCondLst>
                      <p:childTnLst>
                        <p:par>
                          <p:cTn id="130" fill="hold">
                            <p:stCondLst>
                              <p:cond delay="0"/>
                            </p:stCondLst>
                            <p:childTnLst>
                              <p:par>
                                <p:cTn id="131" presetID="14" presetClass="entr" presetSubtype="5" fill="hold" grpId="0" nodeType="clickEffect">
                                  <p:stCondLst>
                                    <p:cond delay="0"/>
                                  </p:stCondLst>
                                  <p:childTnLst>
                                    <p:set>
                                      <p:cBhvr>
                                        <p:cTn id="132" dur="1" fill="hold">
                                          <p:stCondLst>
                                            <p:cond delay="0"/>
                                          </p:stCondLst>
                                        </p:cTn>
                                        <p:tgtEl>
                                          <p:spTgt spid="37"/>
                                        </p:tgtEl>
                                        <p:attrNameLst>
                                          <p:attrName>style.visibility</p:attrName>
                                        </p:attrNameLst>
                                      </p:cBhvr>
                                      <p:to>
                                        <p:strVal val="visible"/>
                                      </p:to>
                                    </p:set>
                                    <p:animEffect transition="in" filter="randombar(vertical)">
                                      <p:cBhvr>
                                        <p:cTn id="133" dur="500"/>
                                        <p:tgtEl>
                                          <p:spTgt spid="37"/>
                                        </p:tgtEl>
                                      </p:cBhvr>
                                    </p:animEffect>
                                  </p:childTnLst>
                                </p:cTn>
                              </p:par>
                            </p:childTnLst>
                          </p:cTn>
                        </p:par>
                      </p:childTnLst>
                    </p:cTn>
                  </p:par>
                  <p:par>
                    <p:cTn id="134" fill="hold">
                      <p:stCondLst>
                        <p:cond delay="indefinite"/>
                      </p:stCondLst>
                      <p:childTnLst>
                        <p:par>
                          <p:cTn id="135" fill="hold">
                            <p:stCondLst>
                              <p:cond delay="0"/>
                            </p:stCondLst>
                            <p:childTnLst>
                              <p:par>
                                <p:cTn id="136" presetID="9" presetClass="entr" presetSubtype="0" fill="hold" grpId="0" nodeType="clickEffect">
                                  <p:stCondLst>
                                    <p:cond delay="0"/>
                                  </p:stCondLst>
                                  <p:childTnLst>
                                    <p:set>
                                      <p:cBhvr>
                                        <p:cTn id="137" dur="1" fill="hold">
                                          <p:stCondLst>
                                            <p:cond delay="0"/>
                                          </p:stCondLst>
                                        </p:cTn>
                                        <p:tgtEl>
                                          <p:spTgt spid="34"/>
                                        </p:tgtEl>
                                        <p:attrNameLst>
                                          <p:attrName>style.visibility</p:attrName>
                                        </p:attrNameLst>
                                      </p:cBhvr>
                                      <p:to>
                                        <p:strVal val="visible"/>
                                      </p:to>
                                    </p:set>
                                    <p:animEffect transition="in" filter="dissolve">
                                      <p:cBhvr>
                                        <p:cTn id="138" dur="500"/>
                                        <p:tgtEl>
                                          <p:spTgt spid="34"/>
                                        </p:tgtEl>
                                      </p:cBhvr>
                                    </p:animEffect>
                                  </p:childTnLst>
                                </p:cTn>
                              </p:par>
                            </p:childTnLst>
                          </p:cTn>
                        </p:par>
                      </p:childTnLst>
                    </p:cTn>
                  </p:par>
                  <p:par>
                    <p:cTn id="139" fill="hold">
                      <p:stCondLst>
                        <p:cond delay="indefinite"/>
                      </p:stCondLst>
                      <p:childTnLst>
                        <p:par>
                          <p:cTn id="140" fill="hold">
                            <p:stCondLst>
                              <p:cond delay="0"/>
                            </p:stCondLst>
                            <p:childTnLst>
                              <p:par>
                                <p:cTn id="141" presetID="0" presetClass="path" presetSubtype="0" accel="50000" decel="50000" fill="hold" grpId="1" nodeType="clickEffect">
                                  <p:stCondLst>
                                    <p:cond delay="0"/>
                                  </p:stCondLst>
                                  <p:childTnLst>
                                    <p:animMotion origin="layout" path="M 3.33333E-6 4.81481E-6 L 0.02487 4.81481E-6 " pathEditMode="relative" rAng="0" ptsTypes="AA">
                                      <p:cBhvr>
                                        <p:cTn id="142" dur="2000" fill="hold"/>
                                        <p:tgtEl>
                                          <p:spTgt spid="34"/>
                                        </p:tgtEl>
                                        <p:attrNameLst>
                                          <p:attrName>ppt_x</p:attrName>
                                          <p:attrName>ppt_y</p:attrName>
                                        </p:attrNameLst>
                                      </p:cBhvr>
                                      <p:rCtr x="1237" y="0"/>
                                    </p:animMotion>
                                  </p:childTnLst>
                                </p:cTn>
                              </p:par>
                            </p:childTnLst>
                          </p:cTn>
                        </p:par>
                      </p:childTnLst>
                    </p:cTn>
                  </p:par>
                  <p:par>
                    <p:cTn id="143" fill="hold">
                      <p:stCondLst>
                        <p:cond delay="indefinite"/>
                      </p:stCondLst>
                      <p:childTnLst>
                        <p:par>
                          <p:cTn id="144" fill="hold">
                            <p:stCondLst>
                              <p:cond delay="0"/>
                            </p:stCondLst>
                            <p:childTnLst>
                              <p:par>
                                <p:cTn id="145" presetID="14" presetClass="entr" presetSubtype="5" fill="hold" grpId="0" nodeType="clickEffect">
                                  <p:stCondLst>
                                    <p:cond delay="0"/>
                                  </p:stCondLst>
                                  <p:childTnLst>
                                    <p:set>
                                      <p:cBhvr>
                                        <p:cTn id="146" dur="1" fill="hold">
                                          <p:stCondLst>
                                            <p:cond delay="0"/>
                                          </p:stCondLst>
                                        </p:cTn>
                                        <p:tgtEl>
                                          <p:spTgt spid="38"/>
                                        </p:tgtEl>
                                        <p:attrNameLst>
                                          <p:attrName>style.visibility</p:attrName>
                                        </p:attrNameLst>
                                      </p:cBhvr>
                                      <p:to>
                                        <p:strVal val="visible"/>
                                      </p:to>
                                    </p:set>
                                    <p:animEffect transition="in" filter="randombar(vertical)">
                                      <p:cBhvr>
                                        <p:cTn id="14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8" grpId="0"/>
      <p:bldP spid="8" grpId="1"/>
      <p:bldP spid="12" grpId="0"/>
      <p:bldP spid="13" grpId="0"/>
      <p:bldP spid="14" grpId="0"/>
      <p:bldP spid="14" grpId="1"/>
      <p:bldP spid="17" grpId="0"/>
      <p:bldP spid="18" grpId="0"/>
      <p:bldP spid="19" grpId="0"/>
      <p:bldP spid="19" grpId="1"/>
      <p:bldP spid="22" grpId="0"/>
      <p:bldP spid="23" grpId="0"/>
      <p:bldP spid="24" grpId="0"/>
      <p:bldP spid="24" grpId="1"/>
      <p:bldP spid="27" grpId="0"/>
      <p:bldP spid="28" grpId="0"/>
      <p:bldP spid="29" grpId="0"/>
      <p:bldP spid="29" grpId="1"/>
      <p:bldP spid="32" grpId="0"/>
      <p:bldP spid="33" grpId="0"/>
      <p:bldP spid="34" grpId="0"/>
      <p:bldP spid="34" grpId="1"/>
      <p:bldP spid="37" grpId="0"/>
      <p:bldP spid="38"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A315E-477C-4E41-A89B-44F823822FA6}"/>
              </a:ext>
            </a:extLst>
          </p:cNvPr>
          <p:cNvSpPr>
            <a:spLocks noGrp="1"/>
          </p:cNvSpPr>
          <p:nvPr>
            <p:ph type="title"/>
          </p:nvPr>
        </p:nvSpPr>
        <p:spPr/>
        <p:txBody>
          <a:bodyPr/>
          <a:lstStyle/>
          <a:p>
            <a:r>
              <a:rPr lang="en-US" dirty="0"/>
              <a:t>Bitmasks:</a:t>
            </a:r>
            <a:br>
              <a:rPr lang="en-US" dirty="0"/>
            </a:br>
            <a:r>
              <a:rPr lang="en-US" dirty="0"/>
              <a:t>Setting/Clearing a Bit</a:t>
            </a:r>
          </a:p>
        </p:txBody>
      </p:sp>
      <p:sp>
        <p:nvSpPr>
          <p:cNvPr id="3" name="Footer Placeholder 2">
            <a:extLst>
              <a:ext uri="{FF2B5EF4-FFF2-40B4-BE49-F238E27FC236}">
                <a16:creationId xmlns:a16="http://schemas.microsoft.com/office/drawing/2014/main" id="{D1F4060C-4CD4-D344-B0D7-D1E47BE10F64}"/>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B0BFABB2-8F97-6B4F-92C2-37363FFAC320}"/>
              </a:ext>
            </a:extLst>
          </p:cNvPr>
          <p:cNvSpPr>
            <a:spLocks noGrp="1"/>
          </p:cNvSpPr>
          <p:nvPr>
            <p:ph type="sldNum" sz="quarter" idx="12"/>
          </p:nvPr>
        </p:nvSpPr>
        <p:spPr/>
        <p:txBody>
          <a:bodyPr/>
          <a:lstStyle/>
          <a:p>
            <a:fld id="{B30C84D9-7A41-4FEB-892B-80917372DB87}" type="slidenum">
              <a:rPr lang="en-US" smtClean="0"/>
              <a:t>38</a:t>
            </a:fld>
            <a:endParaRPr lang="en-US"/>
          </a:p>
        </p:txBody>
      </p:sp>
      <p:sp>
        <p:nvSpPr>
          <p:cNvPr id="5" name="Text Placeholder 4">
            <a:extLst>
              <a:ext uri="{FF2B5EF4-FFF2-40B4-BE49-F238E27FC236}">
                <a16:creationId xmlns:a16="http://schemas.microsoft.com/office/drawing/2014/main" id="{8B569E71-AC00-454D-B479-DAC4C29C9EA4}"/>
              </a:ext>
            </a:extLst>
          </p:cNvPr>
          <p:cNvSpPr>
            <a:spLocks noGrp="1"/>
          </p:cNvSpPr>
          <p:nvPr>
            <p:ph type="body" sz="quarter" idx="13"/>
          </p:nvPr>
        </p:nvSpPr>
        <p:spPr/>
        <p:txBody>
          <a:bodyPr/>
          <a:lstStyle/>
          <a:p>
            <a:r>
              <a:rPr lang="en-US" dirty="0"/>
              <a:t>Slide by Bohn</a:t>
            </a:r>
          </a:p>
        </p:txBody>
      </p:sp>
      <p:sp>
        <p:nvSpPr>
          <p:cNvPr id="6" name="TextBox 5">
            <a:extLst>
              <a:ext uri="{FF2B5EF4-FFF2-40B4-BE49-F238E27FC236}">
                <a16:creationId xmlns:a16="http://schemas.microsoft.com/office/drawing/2014/main" id="{6385C723-26C5-7B45-93B2-5A33DC962B3D}"/>
              </a:ext>
            </a:extLst>
          </p:cNvPr>
          <p:cNvSpPr txBox="1"/>
          <p:nvPr/>
        </p:nvSpPr>
        <p:spPr>
          <a:xfrm>
            <a:off x="1686106" y="2361689"/>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7" name="TextBox 6">
            <a:extLst>
              <a:ext uri="{FF2B5EF4-FFF2-40B4-BE49-F238E27FC236}">
                <a16:creationId xmlns:a16="http://schemas.microsoft.com/office/drawing/2014/main" id="{054D1F10-BF82-E74D-A339-FA702085CDA6}"/>
              </a:ext>
            </a:extLst>
          </p:cNvPr>
          <p:cNvSpPr txBox="1"/>
          <p:nvPr/>
        </p:nvSpPr>
        <p:spPr>
          <a:xfrm>
            <a:off x="1378329" y="2661800"/>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0000 0000</a:t>
            </a:r>
          </a:p>
        </p:txBody>
      </p:sp>
      <p:sp>
        <p:nvSpPr>
          <p:cNvPr id="8" name="TextBox 7">
            <a:extLst>
              <a:ext uri="{FF2B5EF4-FFF2-40B4-BE49-F238E27FC236}">
                <a16:creationId xmlns:a16="http://schemas.microsoft.com/office/drawing/2014/main" id="{E95E5E49-C5B7-6B40-AFC5-E4348331C5DC}"/>
              </a:ext>
            </a:extLst>
          </p:cNvPr>
          <p:cNvSpPr txBox="1"/>
          <p:nvPr/>
        </p:nvSpPr>
        <p:spPr>
          <a:xfrm>
            <a:off x="1686105" y="3028890"/>
            <a:ext cx="1569661"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0000 0000</a:t>
            </a:r>
          </a:p>
        </p:txBody>
      </p:sp>
      <p:sp>
        <p:nvSpPr>
          <p:cNvPr id="9" name="TextBox 8">
            <a:extLst>
              <a:ext uri="{FF2B5EF4-FFF2-40B4-BE49-F238E27FC236}">
                <a16:creationId xmlns:a16="http://schemas.microsoft.com/office/drawing/2014/main" id="{BE5DD6BD-1963-194A-AE10-DC4BE4024359}"/>
              </a:ext>
            </a:extLst>
          </p:cNvPr>
          <p:cNvSpPr txBox="1"/>
          <p:nvPr/>
        </p:nvSpPr>
        <p:spPr>
          <a:xfrm>
            <a:off x="1546162" y="2004057"/>
            <a:ext cx="1541769" cy="369332"/>
          </a:xfrm>
          <a:prstGeom prst="rect">
            <a:avLst/>
          </a:prstGeom>
          <a:noFill/>
        </p:spPr>
        <p:txBody>
          <a:bodyPr wrap="none" rtlCol="0">
            <a:spAutoFit/>
          </a:bodyPr>
          <a:lstStyle/>
          <a:p>
            <a:pPr algn="ctr"/>
            <a:r>
              <a:rPr lang="en-US" dirty="0"/>
              <a:t>Clear every bit</a:t>
            </a:r>
          </a:p>
        </p:txBody>
      </p:sp>
      <p:sp>
        <p:nvSpPr>
          <p:cNvPr id="10" name="TextBox 9">
            <a:extLst>
              <a:ext uri="{FF2B5EF4-FFF2-40B4-BE49-F238E27FC236}">
                <a16:creationId xmlns:a16="http://schemas.microsoft.com/office/drawing/2014/main" id="{C8EFB025-CC5D-6E4C-B0DD-4C99A7348655}"/>
              </a:ext>
            </a:extLst>
          </p:cNvPr>
          <p:cNvSpPr txBox="1"/>
          <p:nvPr/>
        </p:nvSpPr>
        <p:spPr>
          <a:xfrm>
            <a:off x="1686106" y="4205988"/>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11" name="TextBox 10">
            <a:extLst>
              <a:ext uri="{FF2B5EF4-FFF2-40B4-BE49-F238E27FC236}">
                <a16:creationId xmlns:a16="http://schemas.microsoft.com/office/drawing/2014/main" id="{5300B621-BD9C-5E4D-9E33-C9301A975D02}"/>
              </a:ext>
            </a:extLst>
          </p:cNvPr>
          <p:cNvSpPr txBox="1"/>
          <p:nvPr/>
        </p:nvSpPr>
        <p:spPr>
          <a:xfrm>
            <a:off x="1378329" y="4506099"/>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1111 1011</a:t>
            </a:r>
          </a:p>
        </p:txBody>
      </p:sp>
      <p:sp>
        <p:nvSpPr>
          <p:cNvPr id="12" name="TextBox 11">
            <a:extLst>
              <a:ext uri="{FF2B5EF4-FFF2-40B4-BE49-F238E27FC236}">
                <a16:creationId xmlns:a16="http://schemas.microsoft.com/office/drawing/2014/main" id="{EA3E0F48-3F5C-AC4A-9B96-3635F719E7EC}"/>
              </a:ext>
            </a:extLst>
          </p:cNvPr>
          <p:cNvSpPr txBox="1"/>
          <p:nvPr/>
        </p:nvSpPr>
        <p:spPr>
          <a:xfrm>
            <a:off x="1686106" y="4873189"/>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XXXX X0XX</a:t>
            </a:r>
          </a:p>
        </p:txBody>
      </p:sp>
      <p:sp>
        <p:nvSpPr>
          <p:cNvPr id="13" name="TextBox 12">
            <a:extLst>
              <a:ext uri="{FF2B5EF4-FFF2-40B4-BE49-F238E27FC236}">
                <a16:creationId xmlns:a16="http://schemas.microsoft.com/office/drawing/2014/main" id="{7A24F723-5228-DE4B-8408-4EE5D90C807D}"/>
              </a:ext>
            </a:extLst>
          </p:cNvPr>
          <p:cNvSpPr txBox="1"/>
          <p:nvPr/>
        </p:nvSpPr>
        <p:spPr>
          <a:xfrm>
            <a:off x="1772667" y="3848356"/>
            <a:ext cx="1088760" cy="369332"/>
          </a:xfrm>
          <a:prstGeom prst="rect">
            <a:avLst/>
          </a:prstGeom>
          <a:noFill/>
        </p:spPr>
        <p:txBody>
          <a:bodyPr wrap="none" rtlCol="0">
            <a:spAutoFit/>
          </a:bodyPr>
          <a:lstStyle/>
          <a:p>
            <a:pPr algn="ctr"/>
            <a:r>
              <a:rPr lang="en-US" dirty="0"/>
              <a:t>Clear bit2</a:t>
            </a:r>
          </a:p>
        </p:txBody>
      </p:sp>
      <p:sp>
        <p:nvSpPr>
          <p:cNvPr id="14" name="TextBox 13">
            <a:extLst>
              <a:ext uri="{FF2B5EF4-FFF2-40B4-BE49-F238E27FC236}">
                <a16:creationId xmlns:a16="http://schemas.microsoft.com/office/drawing/2014/main" id="{FB46F1B9-926D-0B48-8C38-8DBAF288F995}"/>
              </a:ext>
            </a:extLst>
          </p:cNvPr>
          <p:cNvSpPr txBox="1"/>
          <p:nvPr/>
        </p:nvSpPr>
        <p:spPr>
          <a:xfrm>
            <a:off x="4967158" y="2361689"/>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15" name="TextBox 14">
            <a:extLst>
              <a:ext uri="{FF2B5EF4-FFF2-40B4-BE49-F238E27FC236}">
                <a16:creationId xmlns:a16="http://schemas.microsoft.com/office/drawing/2014/main" id="{10ABC657-B5E7-4640-AF70-FAECB54DADFA}"/>
              </a:ext>
            </a:extLst>
          </p:cNvPr>
          <p:cNvSpPr txBox="1"/>
          <p:nvPr/>
        </p:nvSpPr>
        <p:spPr>
          <a:xfrm>
            <a:off x="4659381" y="2661800"/>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1111 1111</a:t>
            </a:r>
          </a:p>
        </p:txBody>
      </p:sp>
      <p:sp>
        <p:nvSpPr>
          <p:cNvPr id="16" name="TextBox 15">
            <a:extLst>
              <a:ext uri="{FF2B5EF4-FFF2-40B4-BE49-F238E27FC236}">
                <a16:creationId xmlns:a16="http://schemas.microsoft.com/office/drawing/2014/main" id="{F6396D29-D841-AF4B-A971-A81385611646}"/>
              </a:ext>
            </a:extLst>
          </p:cNvPr>
          <p:cNvSpPr txBox="1"/>
          <p:nvPr/>
        </p:nvSpPr>
        <p:spPr>
          <a:xfrm>
            <a:off x="4967158" y="3028890"/>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1111 1111</a:t>
            </a:r>
          </a:p>
        </p:txBody>
      </p:sp>
      <p:sp>
        <p:nvSpPr>
          <p:cNvPr id="17" name="TextBox 16">
            <a:extLst>
              <a:ext uri="{FF2B5EF4-FFF2-40B4-BE49-F238E27FC236}">
                <a16:creationId xmlns:a16="http://schemas.microsoft.com/office/drawing/2014/main" id="{F3A6EB18-5B32-9E42-B55E-BFDB75A69572}"/>
              </a:ext>
            </a:extLst>
          </p:cNvPr>
          <p:cNvSpPr txBox="1"/>
          <p:nvPr/>
        </p:nvSpPr>
        <p:spPr>
          <a:xfrm>
            <a:off x="4919996" y="2004057"/>
            <a:ext cx="1356205" cy="369332"/>
          </a:xfrm>
          <a:prstGeom prst="rect">
            <a:avLst/>
          </a:prstGeom>
          <a:noFill/>
        </p:spPr>
        <p:txBody>
          <a:bodyPr wrap="none" rtlCol="0">
            <a:spAutoFit/>
          </a:bodyPr>
          <a:lstStyle/>
          <a:p>
            <a:pPr algn="ctr"/>
            <a:r>
              <a:rPr lang="en-US" dirty="0"/>
              <a:t>Set every bit</a:t>
            </a:r>
          </a:p>
        </p:txBody>
      </p:sp>
      <p:sp>
        <p:nvSpPr>
          <p:cNvPr id="18" name="TextBox 17">
            <a:extLst>
              <a:ext uri="{FF2B5EF4-FFF2-40B4-BE49-F238E27FC236}">
                <a16:creationId xmlns:a16="http://schemas.microsoft.com/office/drawing/2014/main" id="{3F88344D-F2A1-C243-BF04-45CC3AA0CBF5}"/>
              </a:ext>
            </a:extLst>
          </p:cNvPr>
          <p:cNvSpPr txBox="1"/>
          <p:nvPr/>
        </p:nvSpPr>
        <p:spPr>
          <a:xfrm>
            <a:off x="4967158" y="4205988"/>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19" name="TextBox 18">
            <a:extLst>
              <a:ext uri="{FF2B5EF4-FFF2-40B4-BE49-F238E27FC236}">
                <a16:creationId xmlns:a16="http://schemas.microsoft.com/office/drawing/2014/main" id="{D744097A-8BF8-A14F-A611-8A91E53A6E8E}"/>
              </a:ext>
            </a:extLst>
          </p:cNvPr>
          <p:cNvSpPr txBox="1"/>
          <p:nvPr/>
        </p:nvSpPr>
        <p:spPr>
          <a:xfrm>
            <a:off x="4659381" y="4506099"/>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0010 0000</a:t>
            </a:r>
          </a:p>
        </p:txBody>
      </p:sp>
      <p:sp>
        <p:nvSpPr>
          <p:cNvPr id="20" name="TextBox 19">
            <a:extLst>
              <a:ext uri="{FF2B5EF4-FFF2-40B4-BE49-F238E27FC236}">
                <a16:creationId xmlns:a16="http://schemas.microsoft.com/office/drawing/2014/main" id="{D03F8F02-361B-C54A-B8ED-96EF78C80F69}"/>
              </a:ext>
            </a:extLst>
          </p:cNvPr>
          <p:cNvSpPr txBox="1"/>
          <p:nvPr/>
        </p:nvSpPr>
        <p:spPr>
          <a:xfrm>
            <a:off x="4967158" y="4873189"/>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XX1X XXXX</a:t>
            </a:r>
          </a:p>
        </p:txBody>
      </p:sp>
      <p:sp>
        <p:nvSpPr>
          <p:cNvPr id="21" name="TextBox 20">
            <a:extLst>
              <a:ext uri="{FF2B5EF4-FFF2-40B4-BE49-F238E27FC236}">
                <a16:creationId xmlns:a16="http://schemas.microsoft.com/office/drawing/2014/main" id="{06D47068-2324-CD47-B50D-0A27418CA040}"/>
              </a:ext>
            </a:extLst>
          </p:cNvPr>
          <p:cNvSpPr txBox="1"/>
          <p:nvPr/>
        </p:nvSpPr>
        <p:spPr>
          <a:xfrm>
            <a:off x="5146501" y="3848356"/>
            <a:ext cx="903197" cy="369332"/>
          </a:xfrm>
          <a:prstGeom prst="rect">
            <a:avLst/>
          </a:prstGeom>
          <a:noFill/>
        </p:spPr>
        <p:txBody>
          <a:bodyPr wrap="none" rtlCol="0">
            <a:spAutoFit/>
          </a:bodyPr>
          <a:lstStyle/>
          <a:p>
            <a:pPr algn="ctr"/>
            <a:r>
              <a:rPr lang="en-US" dirty="0"/>
              <a:t>Set bit5</a:t>
            </a:r>
          </a:p>
        </p:txBody>
      </p:sp>
      <p:sp>
        <p:nvSpPr>
          <p:cNvPr id="23" name="TextBox 22">
            <a:extLst>
              <a:ext uri="{FF2B5EF4-FFF2-40B4-BE49-F238E27FC236}">
                <a16:creationId xmlns:a16="http://schemas.microsoft.com/office/drawing/2014/main" id="{D5AD48FD-CF01-594B-9459-6EE28E431072}"/>
              </a:ext>
            </a:extLst>
          </p:cNvPr>
          <p:cNvSpPr txBox="1"/>
          <p:nvPr/>
        </p:nvSpPr>
        <p:spPr>
          <a:xfrm>
            <a:off x="1751026" y="5435377"/>
            <a:ext cx="1439818" cy="369332"/>
          </a:xfrm>
          <a:prstGeom prst="rect">
            <a:avLst/>
          </a:prstGeom>
          <a:noFill/>
        </p:spPr>
        <p:txBody>
          <a:bodyPr wrap="none" rtlCol="0">
            <a:spAutoFit/>
          </a:bodyPr>
          <a:lstStyle/>
          <a:p>
            <a:pPr algn="ctr"/>
            <a:r>
              <a:rPr lang="en-US" dirty="0">
                <a:latin typeface="Lucida Console" panose="020B0609040504020204" pitchFamily="49" charset="0"/>
              </a:rPr>
              <a:t>foo &amp; 0x4</a:t>
            </a:r>
          </a:p>
        </p:txBody>
      </p:sp>
      <p:sp>
        <p:nvSpPr>
          <p:cNvPr id="24" name="TextBox 23">
            <a:extLst>
              <a:ext uri="{FF2B5EF4-FFF2-40B4-BE49-F238E27FC236}">
                <a16:creationId xmlns:a16="http://schemas.microsoft.com/office/drawing/2014/main" id="{29C57D5C-7E81-5448-81E0-146BF027BB10}"/>
              </a:ext>
            </a:extLst>
          </p:cNvPr>
          <p:cNvSpPr txBox="1"/>
          <p:nvPr/>
        </p:nvSpPr>
        <p:spPr>
          <a:xfrm>
            <a:off x="4962348" y="5435377"/>
            <a:ext cx="1579279" cy="369332"/>
          </a:xfrm>
          <a:prstGeom prst="rect">
            <a:avLst/>
          </a:prstGeom>
          <a:noFill/>
        </p:spPr>
        <p:txBody>
          <a:bodyPr wrap="none" rtlCol="0">
            <a:spAutoFit/>
          </a:bodyPr>
          <a:lstStyle/>
          <a:p>
            <a:pPr algn="ctr"/>
            <a:r>
              <a:rPr lang="en-US" dirty="0">
                <a:latin typeface="Lucida Console" panose="020B0609040504020204" pitchFamily="49" charset="0"/>
              </a:rPr>
              <a:t>foo &amp; 0x20</a:t>
            </a:r>
          </a:p>
        </p:txBody>
      </p:sp>
      <p:sp>
        <p:nvSpPr>
          <p:cNvPr id="26" name="TextBox 25">
            <a:extLst>
              <a:ext uri="{FF2B5EF4-FFF2-40B4-BE49-F238E27FC236}">
                <a16:creationId xmlns:a16="http://schemas.microsoft.com/office/drawing/2014/main" id="{6B3AEBBF-6615-7D43-8B20-8266C6E17FE8}"/>
              </a:ext>
            </a:extLst>
          </p:cNvPr>
          <p:cNvSpPr txBox="1"/>
          <p:nvPr/>
        </p:nvSpPr>
        <p:spPr>
          <a:xfrm>
            <a:off x="7679816" y="2661800"/>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XXXX XXXX</a:t>
            </a:r>
          </a:p>
        </p:txBody>
      </p:sp>
      <p:sp>
        <p:nvSpPr>
          <p:cNvPr id="27" name="TextBox 26">
            <a:extLst>
              <a:ext uri="{FF2B5EF4-FFF2-40B4-BE49-F238E27FC236}">
                <a16:creationId xmlns:a16="http://schemas.microsoft.com/office/drawing/2014/main" id="{4788EF3E-92A9-6E40-B9BD-FF83C080F842}"/>
              </a:ext>
            </a:extLst>
          </p:cNvPr>
          <p:cNvSpPr txBox="1"/>
          <p:nvPr/>
        </p:nvSpPr>
        <p:spPr>
          <a:xfrm>
            <a:off x="7987593" y="3028890"/>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YYYY YYYY</a:t>
            </a:r>
          </a:p>
        </p:txBody>
      </p:sp>
      <p:sp>
        <p:nvSpPr>
          <p:cNvPr id="28" name="TextBox 27">
            <a:extLst>
              <a:ext uri="{FF2B5EF4-FFF2-40B4-BE49-F238E27FC236}">
                <a16:creationId xmlns:a16="http://schemas.microsoft.com/office/drawing/2014/main" id="{89AAE99D-F636-AE43-95F0-969E592CB7F2}"/>
              </a:ext>
            </a:extLst>
          </p:cNvPr>
          <p:cNvSpPr txBox="1"/>
          <p:nvPr/>
        </p:nvSpPr>
        <p:spPr>
          <a:xfrm>
            <a:off x="7755126" y="2004057"/>
            <a:ext cx="1726819" cy="369332"/>
          </a:xfrm>
          <a:prstGeom prst="rect">
            <a:avLst/>
          </a:prstGeom>
          <a:noFill/>
        </p:spPr>
        <p:txBody>
          <a:bodyPr wrap="none" rtlCol="0">
            <a:spAutoFit/>
          </a:bodyPr>
          <a:lstStyle/>
          <a:p>
            <a:pPr algn="ctr"/>
            <a:r>
              <a:rPr lang="en-US" dirty="0"/>
              <a:t>Negate every bit</a:t>
            </a:r>
          </a:p>
        </p:txBody>
      </p:sp>
      <p:sp>
        <p:nvSpPr>
          <p:cNvPr id="29" name="TextBox 28">
            <a:extLst>
              <a:ext uri="{FF2B5EF4-FFF2-40B4-BE49-F238E27FC236}">
                <a16:creationId xmlns:a16="http://schemas.microsoft.com/office/drawing/2014/main" id="{94CDCB68-C4FC-204B-A3F2-02EF1F915984}"/>
              </a:ext>
            </a:extLst>
          </p:cNvPr>
          <p:cNvSpPr txBox="1"/>
          <p:nvPr/>
        </p:nvSpPr>
        <p:spPr>
          <a:xfrm>
            <a:off x="7987593" y="4205988"/>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30" name="TextBox 29">
            <a:extLst>
              <a:ext uri="{FF2B5EF4-FFF2-40B4-BE49-F238E27FC236}">
                <a16:creationId xmlns:a16="http://schemas.microsoft.com/office/drawing/2014/main" id="{F89E5D7F-3CE2-D54D-B8BA-0E2C8A3BC891}"/>
              </a:ext>
            </a:extLst>
          </p:cNvPr>
          <p:cNvSpPr txBox="1"/>
          <p:nvPr/>
        </p:nvSpPr>
        <p:spPr>
          <a:xfrm>
            <a:off x="7679816" y="4506099"/>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a:t>
            </a:r>
            <a:r>
              <a:rPr lang="en-US" sz="2000" u="sng" dirty="0">
                <a:solidFill>
                  <a:srgbClr val="002060"/>
                </a:solidFill>
                <a:latin typeface="Lucida Console" panose="020B0609040504020204" pitchFamily="49" charset="0"/>
              </a:rPr>
              <a:t>0100 0000</a:t>
            </a:r>
          </a:p>
        </p:txBody>
      </p:sp>
      <p:sp>
        <p:nvSpPr>
          <p:cNvPr id="31" name="TextBox 30">
            <a:extLst>
              <a:ext uri="{FF2B5EF4-FFF2-40B4-BE49-F238E27FC236}">
                <a16:creationId xmlns:a16="http://schemas.microsoft.com/office/drawing/2014/main" id="{5E454473-CD5A-EA47-B820-6ED130CDC991}"/>
              </a:ext>
            </a:extLst>
          </p:cNvPr>
          <p:cNvSpPr txBox="1"/>
          <p:nvPr/>
        </p:nvSpPr>
        <p:spPr>
          <a:xfrm>
            <a:off x="7987593" y="4873189"/>
            <a:ext cx="1569660"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XYXX XXXX</a:t>
            </a:r>
          </a:p>
        </p:txBody>
      </p:sp>
      <p:sp>
        <p:nvSpPr>
          <p:cNvPr id="32" name="TextBox 31">
            <a:extLst>
              <a:ext uri="{FF2B5EF4-FFF2-40B4-BE49-F238E27FC236}">
                <a16:creationId xmlns:a16="http://schemas.microsoft.com/office/drawing/2014/main" id="{6E394E9D-EC39-2B4B-9F48-816F5BA5B184}"/>
              </a:ext>
            </a:extLst>
          </p:cNvPr>
          <p:cNvSpPr txBox="1"/>
          <p:nvPr/>
        </p:nvSpPr>
        <p:spPr>
          <a:xfrm>
            <a:off x="7955181" y="3848356"/>
            <a:ext cx="1326710" cy="369332"/>
          </a:xfrm>
          <a:prstGeom prst="rect">
            <a:avLst/>
          </a:prstGeom>
          <a:noFill/>
        </p:spPr>
        <p:txBody>
          <a:bodyPr wrap="none" rtlCol="0">
            <a:spAutoFit/>
          </a:bodyPr>
          <a:lstStyle/>
          <a:p>
            <a:pPr algn="ctr"/>
            <a:r>
              <a:rPr lang="en-US" dirty="0"/>
              <a:t>Negate bit 6</a:t>
            </a:r>
          </a:p>
        </p:txBody>
      </p:sp>
      <p:sp>
        <p:nvSpPr>
          <p:cNvPr id="33" name="TextBox 32">
            <a:extLst>
              <a:ext uri="{FF2B5EF4-FFF2-40B4-BE49-F238E27FC236}">
                <a16:creationId xmlns:a16="http://schemas.microsoft.com/office/drawing/2014/main" id="{66ACFAE0-7728-F54C-B9E3-853CD6F69C50}"/>
              </a:ext>
            </a:extLst>
          </p:cNvPr>
          <p:cNvSpPr txBox="1"/>
          <p:nvPr/>
        </p:nvSpPr>
        <p:spPr>
          <a:xfrm>
            <a:off x="7982783" y="5435377"/>
            <a:ext cx="1579279" cy="369332"/>
          </a:xfrm>
          <a:prstGeom prst="rect">
            <a:avLst/>
          </a:prstGeom>
          <a:noFill/>
        </p:spPr>
        <p:txBody>
          <a:bodyPr wrap="none" rtlCol="0">
            <a:spAutoFit/>
          </a:bodyPr>
          <a:lstStyle/>
          <a:p>
            <a:pPr algn="ctr"/>
            <a:r>
              <a:rPr lang="en-US" dirty="0">
                <a:latin typeface="Lucida Console" panose="020B0609040504020204" pitchFamily="49" charset="0"/>
              </a:rPr>
              <a:t>foo ^ 0x40</a:t>
            </a:r>
          </a:p>
        </p:txBody>
      </p:sp>
    </p:spTree>
    <p:extLst>
      <p:ext uri="{BB962C8B-B14F-4D97-AF65-F5344CB8AC3E}">
        <p14:creationId xmlns:p14="http://schemas.microsoft.com/office/powerpoint/2010/main" val="3037267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vertical)">
                                      <p:cBhvr>
                                        <p:cTn id="7" dur="500"/>
                                        <p:tgtEl>
                                          <p:spTgt spid="10"/>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randombar(vertical)">
                                      <p:cBhvr>
                                        <p:cTn id="10" dur="500"/>
                                        <p:tgtEl>
                                          <p:spTgt spid="11"/>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randombar(vertical)">
                                      <p:cBhvr>
                                        <p:cTn id="13" dur="500"/>
                                        <p:tgtEl>
                                          <p:spTgt spid="12"/>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vertical)">
                                      <p:cBhvr>
                                        <p:cTn id="16" dur="500"/>
                                        <p:tgtEl>
                                          <p:spTgt spid="13"/>
                                        </p:tgtEl>
                                      </p:cBhvr>
                                    </p:animEffect>
                                  </p:childTnLst>
                                </p:cTn>
                              </p:par>
                              <p:par>
                                <p:cTn id="17" presetID="14" presetClass="entr" presetSubtype="5"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randombar(vertical)">
                                      <p:cBhvr>
                                        <p:cTn id="19" dur="500"/>
                                        <p:tgtEl>
                                          <p:spTgt spid="23"/>
                                        </p:tgtEl>
                                      </p:cBhvr>
                                    </p:animEffect>
                                  </p:childTnLst>
                                </p:cTn>
                              </p:par>
                            </p:childTnLst>
                          </p:cTn>
                        </p:par>
                      </p:childTnLst>
                    </p:cTn>
                  </p:par>
                  <p:par>
                    <p:cTn id="20" fill="hold">
                      <p:stCondLst>
                        <p:cond delay="indefinite"/>
                      </p:stCondLst>
                      <p:childTnLst>
                        <p:par>
                          <p:cTn id="21" fill="hold">
                            <p:stCondLst>
                              <p:cond delay="0"/>
                            </p:stCondLst>
                            <p:childTnLst>
                              <p:par>
                                <p:cTn id="22" presetID="14" presetClass="entr" presetSubtype="5"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randombar(vertical)">
                                      <p:cBhvr>
                                        <p:cTn id="24" dur="500"/>
                                        <p:tgtEl>
                                          <p:spTgt spid="16"/>
                                        </p:tgtEl>
                                      </p:cBhvr>
                                    </p:animEffect>
                                  </p:childTnLst>
                                </p:cTn>
                              </p:par>
                              <p:par>
                                <p:cTn id="25" presetID="14" presetClass="entr" presetSubtype="5"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randombar(vertical)">
                                      <p:cBhvr>
                                        <p:cTn id="27" dur="500"/>
                                        <p:tgtEl>
                                          <p:spTgt spid="15"/>
                                        </p:tgtEl>
                                      </p:cBhvr>
                                    </p:animEffect>
                                  </p:childTnLst>
                                </p:cTn>
                              </p:par>
                              <p:par>
                                <p:cTn id="28" presetID="14" presetClass="entr" presetSubtype="5"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randombar(vertical)">
                                      <p:cBhvr>
                                        <p:cTn id="30" dur="500"/>
                                        <p:tgtEl>
                                          <p:spTgt spid="14"/>
                                        </p:tgtEl>
                                      </p:cBhvr>
                                    </p:animEffect>
                                  </p:childTnLst>
                                </p:cTn>
                              </p:par>
                              <p:par>
                                <p:cTn id="31" presetID="14" presetClass="entr" presetSubtype="5"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randombar(vertical)">
                                      <p:cBhvr>
                                        <p:cTn id="33" dur="500"/>
                                        <p:tgtEl>
                                          <p:spTgt spid="17"/>
                                        </p:tgtEl>
                                      </p:cBhvr>
                                    </p:animEffect>
                                  </p:childTnLst>
                                </p:cTn>
                              </p:par>
                            </p:childTnLst>
                          </p:cTn>
                        </p:par>
                      </p:childTnLst>
                    </p:cTn>
                  </p:par>
                  <p:par>
                    <p:cTn id="34" fill="hold">
                      <p:stCondLst>
                        <p:cond delay="indefinite"/>
                      </p:stCondLst>
                      <p:childTnLst>
                        <p:par>
                          <p:cTn id="35" fill="hold">
                            <p:stCondLst>
                              <p:cond delay="0"/>
                            </p:stCondLst>
                            <p:childTnLst>
                              <p:par>
                                <p:cTn id="36" presetID="14" presetClass="entr" presetSubtype="5" fill="hold" grpId="0" nodeType="click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randombar(vertical)">
                                      <p:cBhvr>
                                        <p:cTn id="38" dur="500"/>
                                        <p:tgtEl>
                                          <p:spTgt spid="18"/>
                                        </p:tgtEl>
                                      </p:cBhvr>
                                    </p:animEffect>
                                  </p:childTnLst>
                                </p:cTn>
                              </p:par>
                              <p:par>
                                <p:cTn id="39" presetID="14" presetClass="entr" presetSubtype="5"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randombar(vertical)">
                                      <p:cBhvr>
                                        <p:cTn id="41" dur="500"/>
                                        <p:tgtEl>
                                          <p:spTgt spid="19"/>
                                        </p:tgtEl>
                                      </p:cBhvr>
                                    </p:animEffect>
                                  </p:childTnLst>
                                </p:cTn>
                              </p:par>
                              <p:par>
                                <p:cTn id="42" presetID="14" presetClass="entr" presetSubtype="5"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randombar(vertical)">
                                      <p:cBhvr>
                                        <p:cTn id="44" dur="500"/>
                                        <p:tgtEl>
                                          <p:spTgt spid="20"/>
                                        </p:tgtEl>
                                      </p:cBhvr>
                                    </p:animEffect>
                                  </p:childTnLst>
                                </p:cTn>
                              </p:par>
                              <p:par>
                                <p:cTn id="45" presetID="14" presetClass="entr" presetSubtype="5"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randombar(vertical)">
                                      <p:cBhvr>
                                        <p:cTn id="47" dur="500"/>
                                        <p:tgtEl>
                                          <p:spTgt spid="21"/>
                                        </p:tgtEl>
                                      </p:cBhvr>
                                    </p:animEffect>
                                  </p:childTnLst>
                                </p:cTn>
                              </p:par>
                              <p:par>
                                <p:cTn id="48" presetID="14" presetClass="entr" presetSubtype="5" fill="hold" grpId="0" nodeType="with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randombar(vertical)">
                                      <p:cBhvr>
                                        <p:cTn id="50" dur="500"/>
                                        <p:tgtEl>
                                          <p:spTgt spid="24"/>
                                        </p:tgtEl>
                                      </p:cBhvr>
                                    </p:animEffect>
                                  </p:childTnLst>
                                </p:cTn>
                              </p:par>
                            </p:childTnLst>
                          </p:cTn>
                        </p:par>
                      </p:childTnLst>
                    </p:cTn>
                  </p:par>
                  <p:par>
                    <p:cTn id="51" fill="hold">
                      <p:stCondLst>
                        <p:cond delay="indefinite"/>
                      </p:stCondLst>
                      <p:childTnLst>
                        <p:par>
                          <p:cTn id="52" fill="hold">
                            <p:stCondLst>
                              <p:cond delay="0"/>
                            </p:stCondLst>
                            <p:childTnLst>
                              <p:par>
                                <p:cTn id="53" presetID="14" presetClass="entr" presetSubtype="5" fill="hold" grpId="0" nodeType="click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randombar(vertical)">
                                      <p:cBhvr>
                                        <p:cTn id="55" dur="500"/>
                                        <p:tgtEl>
                                          <p:spTgt spid="27"/>
                                        </p:tgtEl>
                                      </p:cBhvr>
                                    </p:animEffect>
                                  </p:childTnLst>
                                </p:cTn>
                              </p:par>
                              <p:par>
                                <p:cTn id="56" presetID="14" presetClass="entr" presetSubtype="5"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randombar(vertical)">
                                      <p:cBhvr>
                                        <p:cTn id="58" dur="500"/>
                                        <p:tgtEl>
                                          <p:spTgt spid="26"/>
                                        </p:tgtEl>
                                      </p:cBhvr>
                                    </p:animEffect>
                                  </p:childTnLst>
                                </p:cTn>
                              </p:par>
                              <p:par>
                                <p:cTn id="59" presetID="14" presetClass="entr" presetSubtype="5" fill="hold" grpId="0" nodeType="withEffect">
                                  <p:stCondLst>
                                    <p:cond delay="0"/>
                                  </p:stCondLst>
                                  <p:childTnLst>
                                    <p:set>
                                      <p:cBhvr>
                                        <p:cTn id="60" dur="1" fill="hold">
                                          <p:stCondLst>
                                            <p:cond delay="0"/>
                                          </p:stCondLst>
                                        </p:cTn>
                                        <p:tgtEl>
                                          <p:spTgt spid="28"/>
                                        </p:tgtEl>
                                        <p:attrNameLst>
                                          <p:attrName>style.visibility</p:attrName>
                                        </p:attrNameLst>
                                      </p:cBhvr>
                                      <p:to>
                                        <p:strVal val="visible"/>
                                      </p:to>
                                    </p:set>
                                    <p:animEffect transition="in" filter="randombar(vertical)">
                                      <p:cBhvr>
                                        <p:cTn id="61" dur="500"/>
                                        <p:tgtEl>
                                          <p:spTgt spid="28"/>
                                        </p:tgtEl>
                                      </p:cBhvr>
                                    </p:animEffect>
                                  </p:childTnLst>
                                </p:cTn>
                              </p:par>
                            </p:childTnLst>
                          </p:cTn>
                        </p:par>
                      </p:childTnLst>
                    </p:cTn>
                  </p:par>
                  <p:par>
                    <p:cTn id="62" fill="hold">
                      <p:stCondLst>
                        <p:cond delay="indefinite"/>
                      </p:stCondLst>
                      <p:childTnLst>
                        <p:par>
                          <p:cTn id="63" fill="hold">
                            <p:stCondLst>
                              <p:cond delay="0"/>
                            </p:stCondLst>
                            <p:childTnLst>
                              <p:par>
                                <p:cTn id="64" presetID="14" presetClass="entr" presetSubtype="5" fill="hold" grpId="0" nodeType="click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randombar(vertical)">
                                      <p:cBhvr>
                                        <p:cTn id="66" dur="500"/>
                                        <p:tgtEl>
                                          <p:spTgt spid="29"/>
                                        </p:tgtEl>
                                      </p:cBhvr>
                                    </p:animEffect>
                                  </p:childTnLst>
                                </p:cTn>
                              </p:par>
                              <p:par>
                                <p:cTn id="67" presetID="14" presetClass="entr" presetSubtype="5" fill="hold" grpId="0" nodeType="withEffect">
                                  <p:stCondLst>
                                    <p:cond delay="0"/>
                                  </p:stCondLst>
                                  <p:childTnLst>
                                    <p:set>
                                      <p:cBhvr>
                                        <p:cTn id="68" dur="1" fill="hold">
                                          <p:stCondLst>
                                            <p:cond delay="0"/>
                                          </p:stCondLst>
                                        </p:cTn>
                                        <p:tgtEl>
                                          <p:spTgt spid="30"/>
                                        </p:tgtEl>
                                        <p:attrNameLst>
                                          <p:attrName>style.visibility</p:attrName>
                                        </p:attrNameLst>
                                      </p:cBhvr>
                                      <p:to>
                                        <p:strVal val="visible"/>
                                      </p:to>
                                    </p:set>
                                    <p:animEffect transition="in" filter="randombar(vertical)">
                                      <p:cBhvr>
                                        <p:cTn id="69" dur="500"/>
                                        <p:tgtEl>
                                          <p:spTgt spid="30"/>
                                        </p:tgtEl>
                                      </p:cBhvr>
                                    </p:animEffect>
                                  </p:childTnLst>
                                </p:cTn>
                              </p:par>
                              <p:par>
                                <p:cTn id="70" presetID="14" presetClass="entr" presetSubtype="5" fill="hold" grpId="0" nodeType="withEffect">
                                  <p:stCondLst>
                                    <p:cond delay="0"/>
                                  </p:stCondLst>
                                  <p:childTnLst>
                                    <p:set>
                                      <p:cBhvr>
                                        <p:cTn id="71" dur="1" fill="hold">
                                          <p:stCondLst>
                                            <p:cond delay="0"/>
                                          </p:stCondLst>
                                        </p:cTn>
                                        <p:tgtEl>
                                          <p:spTgt spid="31"/>
                                        </p:tgtEl>
                                        <p:attrNameLst>
                                          <p:attrName>style.visibility</p:attrName>
                                        </p:attrNameLst>
                                      </p:cBhvr>
                                      <p:to>
                                        <p:strVal val="visible"/>
                                      </p:to>
                                    </p:set>
                                    <p:animEffect transition="in" filter="randombar(vertical)">
                                      <p:cBhvr>
                                        <p:cTn id="72" dur="500"/>
                                        <p:tgtEl>
                                          <p:spTgt spid="31"/>
                                        </p:tgtEl>
                                      </p:cBhvr>
                                    </p:animEffect>
                                  </p:childTnLst>
                                </p:cTn>
                              </p:par>
                              <p:par>
                                <p:cTn id="73" presetID="14" presetClass="entr" presetSubtype="5" fill="hold" grpId="0" nodeType="withEffect">
                                  <p:stCondLst>
                                    <p:cond delay="0"/>
                                  </p:stCondLst>
                                  <p:childTnLst>
                                    <p:set>
                                      <p:cBhvr>
                                        <p:cTn id="74" dur="1" fill="hold">
                                          <p:stCondLst>
                                            <p:cond delay="0"/>
                                          </p:stCondLst>
                                        </p:cTn>
                                        <p:tgtEl>
                                          <p:spTgt spid="32"/>
                                        </p:tgtEl>
                                        <p:attrNameLst>
                                          <p:attrName>style.visibility</p:attrName>
                                        </p:attrNameLst>
                                      </p:cBhvr>
                                      <p:to>
                                        <p:strVal val="visible"/>
                                      </p:to>
                                    </p:set>
                                    <p:animEffect transition="in" filter="randombar(vertical)">
                                      <p:cBhvr>
                                        <p:cTn id="75" dur="500"/>
                                        <p:tgtEl>
                                          <p:spTgt spid="32"/>
                                        </p:tgtEl>
                                      </p:cBhvr>
                                    </p:animEffect>
                                  </p:childTnLst>
                                </p:cTn>
                              </p:par>
                              <p:par>
                                <p:cTn id="76" presetID="14" presetClass="entr" presetSubtype="5" fill="hold" grpId="0" nodeType="withEffect">
                                  <p:stCondLst>
                                    <p:cond delay="0"/>
                                  </p:stCondLst>
                                  <p:childTnLst>
                                    <p:set>
                                      <p:cBhvr>
                                        <p:cTn id="77" dur="1" fill="hold">
                                          <p:stCondLst>
                                            <p:cond delay="0"/>
                                          </p:stCondLst>
                                        </p:cTn>
                                        <p:tgtEl>
                                          <p:spTgt spid="33"/>
                                        </p:tgtEl>
                                        <p:attrNameLst>
                                          <p:attrName>style.visibility</p:attrName>
                                        </p:attrNameLst>
                                      </p:cBhvr>
                                      <p:to>
                                        <p:strVal val="visible"/>
                                      </p:to>
                                    </p:set>
                                    <p:animEffect transition="in" filter="randombar(vertical)">
                                      <p:cBhvr>
                                        <p:cTn id="7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P spid="15" grpId="0"/>
      <p:bldP spid="16" grpId="0"/>
      <p:bldP spid="17" grpId="0"/>
      <p:bldP spid="18" grpId="0"/>
      <p:bldP spid="19" grpId="0"/>
      <p:bldP spid="20" grpId="0"/>
      <p:bldP spid="21" grpId="0"/>
      <p:bldP spid="23" grpId="0"/>
      <p:bldP spid="24" grpId="0"/>
      <p:bldP spid="26" grpId="0"/>
      <p:bldP spid="27" grpId="0"/>
      <p:bldP spid="28" grpId="0"/>
      <p:bldP spid="29" grpId="0"/>
      <p:bldP spid="30" grpId="0"/>
      <p:bldP spid="31" grpId="0"/>
      <p:bldP spid="32" grpId="0"/>
      <p:bldP spid="3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A315E-477C-4E41-A89B-44F823822FA6}"/>
              </a:ext>
            </a:extLst>
          </p:cNvPr>
          <p:cNvSpPr>
            <a:spLocks noGrp="1"/>
          </p:cNvSpPr>
          <p:nvPr>
            <p:ph type="title"/>
          </p:nvPr>
        </p:nvSpPr>
        <p:spPr/>
        <p:txBody>
          <a:bodyPr/>
          <a:lstStyle/>
          <a:p>
            <a:r>
              <a:rPr lang="en-US" dirty="0"/>
              <a:t>Bitmasks:</a:t>
            </a:r>
            <a:br>
              <a:rPr lang="en-US" dirty="0"/>
            </a:br>
            <a:r>
              <a:rPr lang="en-US" dirty="0"/>
              <a:t>Testing a Bit</a:t>
            </a:r>
          </a:p>
        </p:txBody>
      </p:sp>
      <p:sp>
        <p:nvSpPr>
          <p:cNvPr id="3" name="Footer Placeholder 2">
            <a:extLst>
              <a:ext uri="{FF2B5EF4-FFF2-40B4-BE49-F238E27FC236}">
                <a16:creationId xmlns:a16="http://schemas.microsoft.com/office/drawing/2014/main" id="{D1F4060C-4CD4-D344-B0D7-D1E47BE10F64}"/>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B0BFABB2-8F97-6B4F-92C2-37363FFAC320}"/>
              </a:ext>
            </a:extLst>
          </p:cNvPr>
          <p:cNvSpPr>
            <a:spLocks noGrp="1"/>
          </p:cNvSpPr>
          <p:nvPr>
            <p:ph type="sldNum" sz="quarter" idx="12"/>
          </p:nvPr>
        </p:nvSpPr>
        <p:spPr/>
        <p:txBody>
          <a:bodyPr/>
          <a:lstStyle/>
          <a:p>
            <a:fld id="{B30C84D9-7A41-4FEB-892B-80917372DB87}" type="slidenum">
              <a:rPr lang="en-US" smtClean="0"/>
              <a:t>39</a:t>
            </a:fld>
            <a:endParaRPr lang="en-US"/>
          </a:p>
        </p:txBody>
      </p:sp>
      <p:sp>
        <p:nvSpPr>
          <p:cNvPr id="5" name="Text Placeholder 4">
            <a:extLst>
              <a:ext uri="{FF2B5EF4-FFF2-40B4-BE49-F238E27FC236}">
                <a16:creationId xmlns:a16="http://schemas.microsoft.com/office/drawing/2014/main" id="{8B569E71-AC00-454D-B479-DAC4C29C9EA4}"/>
              </a:ext>
            </a:extLst>
          </p:cNvPr>
          <p:cNvSpPr>
            <a:spLocks noGrp="1"/>
          </p:cNvSpPr>
          <p:nvPr>
            <p:ph type="body" sz="quarter" idx="13"/>
          </p:nvPr>
        </p:nvSpPr>
        <p:spPr/>
        <p:txBody>
          <a:bodyPr/>
          <a:lstStyle/>
          <a:p>
            <a:r>
              <a:rPr lang="en-US" dirty="0"/>
              <a:t>Slide by Bohn</a:t>
            </a:r>
          </a:p>
        </p:txBody>
      </p:sp>
      <p:sp>
        <p:nvSpPr>
          <p:cNvPr id="6" name="TextBox 5">
            <a:extLst>
              <a:ext uri="{FF2B5EF4-FFF2-40B4-BE49-F238E27FC236}">
                <a16:creationId xmlns:a16="http://schemas.microsoft.com/office/drawing/2014/main" id="{6385C723-26C5-7B45-93B2-5A33DC962B3D}"/>
              </a:ext>
            </a:extLst>
          </p:cNvPr>
          <p:cNvSpPr txBox="1"/>
          <p:nvPr/>
        </p:nvSpPr>
        <p:spPr>
          <a:xfrm>
            <a:off x="3149146" y="2847025"/>
            <a:ext cx="1569660"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XXXX XXXX</a:t>
            </a:r>
          </a:p>
        </p:txBody>
      </p:sp>
      <p:sp>
        <p:nvSpPr>
          <p:cNvPr id="7" name="TextBox 6">
            <a:extLst>
              <a:ext uri="{FF2B5EF4-FFF2-40B4-BE49-F238E27FC236}">
                <a16:creationId xmlns:a16="http://schemas.microsoft.com/office/drawing/2014/main" id="{054D1F10-BF82-E74D-A339-FA702085CDA6}"/>
              </a:ext>
            </a:extLst>
          </p:cNvPr>
          <p:cNvSpPr txBox="1"/>
          <p:nvPr/>
        </p:nvSpPr>
        <p:spPr>
          <a:xfrm>
            <a:off x="2841369" y="3147136"/>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0000 0100</a:t>
            </a:r>
          </a:p>
        </p:txBody>
      </p:sp>
      <p:sp>
        <p:nvSpPr>
          <p:cNvPr id="8" name="TextBox 7">
            <a:extLst>
              <a:ext uri="{FF2B5EF4-FFF2-40B4-BE49-F238E27FC236}">
                <a16:creationId xmlns:a16="http://schemas.microsoft.com/office/drawing/2014/main" id="{E95E5E49-C5B7-6B40-AFC5-E4348331C5DC}"/>
              </a:ext>
            </a:extLst>
          </p:cNvPr>
          <p:cNvSpPr txBox="1"/>
          <p:nvPr/>
        </p:nvSpPr>
        <p:spPr>
          <a:xfrm>
            <a:off x="2379704" y="3514226"/>
            <a:ext cx="2339103"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if (foo &amp; 0x4)</a:t>
            </a:r>
          </a:p>
        </p:txBody>
      </p:sp>
      <p:sp>
        <p:nvSpPr>
          <p:cNvPr id="9" name="TextBox 8">
            <a:extLst>
              <a:ext uri="{FF2B5EF4-FFF2-40B4-BE49-F238E27FC236}">
                <a16:creationId xmlns:a16="http://schemas.microsoft.com/office/drawing/2014/main" id="{BE5DD6BD-1963-194A-AE10-DC4BE4024359}"/>
              </a:ext>
            </a:extLst>
          </p:cNvPr>
          <p:cNvSpPr txBox="1"/>
          <p:nvPr/>
        </p:nvSpPr>
        <p:spPr>
          <a:xfrm>
            <a:off x="3182810" y="2489393"/>
            <a:ext cx="1194558" cy="369332"/>
          </a:xfrm>
          <a:prstGeom prst="rect">
            <a:avLst/>
          </a:prstGeom>
          <a:noFill/>
        </p:spPr>
        <p:txBody>
          <a:bodyPr wrap="none" rtlCol="0">
            <a:spAutoFit/>
          </a:bodyPr>
          <a:lstStyle/>
          <a:p>
            <a:pPr algn="ctr"/>
            <a:r>
              <a:rPr lang="en-US" dirty="0"/>
              <a:t>Is bit2 a 1?</a:t>
            </a:r>
          </a:p>
        </p:txBody>
      </p:sp>
      <p:sp>
        <p:nvSpPr>
          <p:cNvPr id="14" name="TextBox 13">
            <a:extLst>
              <a:ext uri="{FF2B5EF4-FFF2-40B4-BE49-F238E27FC236}">
                <a16:creationId xmlns:a16="http://schemas.microsoft.com/office/drawing/2014/main" id="{FB46F1B9-926D-0B48-8C38-8DBAF288F995}"/>
              </a:ext>
            </a:extLst>
          </p:cNvPr>
          <p:cNvSpPr txBox="1"/>
          <p:nvPr/>
        </p:nvSpPr>
        <p:spPr>
          <a:xfrm>
            <a:off x="6593844" y="2847025"/>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 XXXX XXXX</a:t>
            </a:r>
          </a:p>
        </p:txBody>
      </p:sp>
      <p:sp>
        <p:nvSpPr>
          <p:cNvPr id="15" name="TextBox 14">
            <a:extLst>
              <a:ext uri="{FF2B5EF4-FFF2-40B4-BE49-F238E27FC236}">
                <a16:creationId xmlns:a16="http://schemas.microsoft.com/office/drawing/2014/main" id="{10ABC657-B5E7-4640-AF70-FAECB54DADFA}"/>
              </a:ext>
            </a:extLst>
          </p:cNvPr>
          <p:cNvSpPr txBox="1"/>
          <p:nvPr/>
        </p:nvSpPr>
        <p:spPr>
          <a:xfrm>
            <a:off x="6593844" y="3147136"/>
            <a:ext cx="1877437" cy="400110"/>
          </a:xfrm>
          <a:prstGeom prst="rect">
            <a:avLst/>
          </a:prstGeom>
          <a:noFill/>
        </p:spPr>
        <p:txBody>
          <a:bodyPr wrap="none" rtlCol="0">
            <a:spAutoFit/>
          </a:bodyPr>
          <a:lstStyle/>
          <a:p>
            <a:pPr algn="r"/>
            <a:r>
              <a:rPr lang="en-US" sz="2000" dirty="0">
                <a:solidFill>
                  <a:srgbClr val="002060"/>
                </a:solidFill>
                <a:latin typeface="Lucida Console" panose="020B0609040504020204" pitchFamily="49" charset="0"/>
              </a:rPr>
              <a:t>&amp; </a:t>
            </a:r>
            <a:r>
              <a:rPr lang="en-US" sz="2000" u="sng" dirty="0">
                <a:solidFill>
                  <a:srgbClr val="002060"/>
                </a:solidFill>
                <a:latin typeface="Lucida Console" panose="020B0609040504020204" pitchFamily="49" charset="0"/>
              </a:rPr>
              <a:t>0010 0000</a:t>
            </a:r>
          </a:p>
        </p:txBody>
      </p:sp>
      <p:sp>
        <p:nvSpPr>
          <p:cNvPr id="16" name="TextBox 15">
            <a:extLst>
              <a:ext uri="{FF2B5EF4-FFF2-40B4-BE49-F238E27FC236}">
                <a16:creationId xmlns:a16="http://schemas.microsoft.com/office/drawing/2014/main" id="{F6396D29-D841-AF4B-A971-A81385611646}"/>
              </a:ext>
            </a:extLst>
          </p:cNvPr>
          <p:cNvSpPr txBox="1"/>
          <p:nvPr/>
        </p:nvSpPr>
        <p:spPr>
          <a:xfrm>
            <a:off x="5824402" y="3514226"/>
            <a:ext cx="2646879"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if (~foo &amp; 0x20)</a:t>
            </a:r>
          </a:p>
        </p:txBody>
      </p:sp>
      <p:sp>
        <p:nvSpPr>
          <p:cNvPr id="17" name="TextBox 16">
            <a:extLst>
              <a:ext uri="{FF2B5EF4-FFF2-40B4-BE49-F238E27FC236}">
                <a16:creationId xmlns:a16="http://schemas.microsoft.com/office/drawing/2014/main" id="{F3A6EB18-5B32-9E42-B55E-BFDB75A69572}"/>
              </a:ext>
            </a:extLst>
          </p:cNvPr>
          <p:cNvSpPr txBox="1"/>
          <p:nvPr/>
        </p:nvSpPr>
        <p:spPr>
          <a:xfrm>
            <a:off x="6935285" y="2489393"/>
            <a:ext cx="1194558" cy="369332"/>
          </a:xfrm>
          <a:prstGeom prst="rect">
            <a:avLst/>
          </a:prstGeom>
          <a:noFill/>
        </p:spPr>
        <p:txBody>
          <a:bodyPr wrap="none" rtlCol="0">
            <a:spAutoFit/>
          </a:bodyPr>
          <a:lstStyle/>
          <a:p>
            <a:pPr algn="ctr"/>
            <a:r>
              <a:rPr lang="en-US" dirty="0"/>
              <a:t>Is bit5 a 0?</a:t>
            </a:r>
          </a:p>
        </p:txBody>
      </p:sp>
      <p:sp>
        <p:nvSpPr>
          <p:cNvPr id="37" name="TextBox 36">
            <a:extLst>
              <a:ext uri="{FF2B5EF4-FFF2-40B4-BE49-F238E27FC236}">
                <a16:creationId xmlns:a16="http://schemas.microsoft.com/office/drawing/2014/main" id="{E038F1E5-E4FA-934B-842C-0D36ACD00CC7}"/>
              </a:ext>
            </a:extLst>
          </p:cNvPr>
          <p:cNvSpPr txBox="1"/>
          <p:nvPr/>
        </p:nvSpPr>
        <p:spPr>
          <a:xfrm>
            <a:off x="5824401" y="3914336"/>
            <a:ext cx="2646879" cy="400110"/>
          </a:xfrm>
          <a:prstGeom prst="rect">
            <a:avLst/>
          </a:prstGeom>
          <a:noFill/>
        </p:spPr>
        <p:txBody>
          <a:bodyPr wrap="none" rtlCol="0">
            <a:spAutoFit/>
          </a:bodyPr>
          <a:lstStyle/>
          <a:p>
            <a:pPr algn="r"/>
            <a:r>
              <a:rPr lang="en-US" sz="2000" dirty="0">
                <a:solidFill>
                  <a:srgbClr val="C00000"/>
                </a:solidFill>
                <a:latin typeface="Lucida Console" panose="020B0609040504020204" pitchFamily="49" charset="0"/>
              </a:rPr>
              <a:t>if !(foo &amp; 0x20)</a:t>
            </a:r>
          </a:p>
        </p:txBody>
      </p:sp>
    </p:spTree>
    <p:extLst>
      <p:ext uri="{BB962C8B-B14F-4D97-AF65-F5344CB8AC3E}">
        <p14:creationId xmlns:p14="http://schemas.microsoft.com/office/powerpoint/2010/main" val="1660308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vertical)">
                                      <p:cBhvr>
                                        <p:cTn id="7" dur="500"/>
                                        <p:tgtEl>
                                          <p:spTgt spid="16"/>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vertical)">
                                      <p:cBhvr>
                                        <p:cTn id="10" dur="500"/>
                                        <p:tgtEl>
                                          <p:spTgt spid="15"/>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randombar(vertical)">
                                      <p:cBhvr>
                                        <p:cTn id="13" dur="500"/>
                                        <p:tgtEl>
                                          <p:spTgt spid="14"/>
                                        </p:tgtEl>
                                      </p:cBhvr>
                                    </p:animEffect>
                                  </p:childTnLst>
                                </p:cTn>
                              </p:par>
                              <p:par>
                                <p:cTn id="14" presetID="14" presetClass="entr" presetSubtype="5"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vertical)">
                                      <p:cBhvr>
                                        <p:cTn id="16" dur="500"/>
                                        <p:tgtEl>
                                          <p:spTgt spid="17"/>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5" fill="hold" grpId="0" nodeType="click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randombar(vertical)">
                                      <p:cBhvr>
                                        <p:cTn id="21"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3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FCF74-1B4D-0E46-8D88-01F7E030E4B0}"/>
              </a:ext>
            </a:extLst>
          </p:cNvPr>
          <p:cNvSpPr>
            <a:spLocks noGrp="1"/>
          </p:cNvSpPr>
          <p:nvPr>
            <p:ph type="title"/>
          </p:nvPr>
        </p:nvSpPr>
        <p:spPr/>
        <p:txBody>
          <a:bodyPr/>
          <a:lstStyle/>
          <a:p>
            <a:r>
              <a:rPr lang="en-US" dirty="0"/>
              <a:t>Choosing a number base</a:t>
            </a:r>
          </a:p>
        </p:txBody>
      </p:sp>
      <p:sp>
        <p:nvSpPr>
          <p:cNvPr id="8" name="Content Placeholder 7">
            <a:extLst>
              <a:ext uri="{FF2B5EF4-FFF2-40B4-BE49-F238E27FC236}">
                <a16:creationId xmlns:a16="http://schemas.microsoft.com/office/drawing/2014/main" id="{E7A886E2-D95A-DD40-9D69-18DB68EF0602}"/>
              </a:ext>
            </a:extLst>
          </p:cNvPr>
          <p:cNvSpPr>
            <a:spLocks noGrp="1"/>
          </p:cNvSpPr>
          <p:nvPr>
            <p:ph idx="1"/>
          </p:nvPr>
        </p:nvSpPr>
        <p:spPr/>
        <p:txBody>
          <a:bodyPr/>
          <a:lstStyle/>
          <a:p>
            <a:r>
              <a:rPr lang="en-US" dirty="0"/>
              <a:t>What number base is obvious? Why?</a:t>
            </a:r>
          </a:p>
        </p:txBody>
      </p:sp>
      <p:sp>
        <p:nvSpPr>
          <p:cNvPr id="5" name="Footer Placeholder 4">
            <a:extLst>
              <a:ext uri="{FF2B5EF4-FFF2-40B4-BE49-F238E27FC236}">
                <a16:creationId xmlns:a16="http://schemas.microsoft.com/office/drawing/2014/main" id="{537E197B-C8A4-2E43-A376-A5490AE93C33}"/>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1BEE4E35-48BC-984D-836B-81E478471517}"/>
              </a:ext>
            </a:extLst>
          </p:cNvPr>
          <p:cNvSpPr>
            <a:spLocks noGrp="1"/>
          </p:cNvSpPr>
          <p:nvPr>
            <p:ph type="sldNum" sz="quarter" idx="12"/>
          </p:nvPr>
        </p:nvSpPr>
        <p:spPr/>
        <p:txBody>
          <a:bodyPr/>
          <a:lstStyle/>
          <a:p>
            <a:fld id="{B30C84D9-7A41-4FEB-892B-80917372DB87}" type="slidenum">
              <a:rPr lang="en-US" smtClean="0"/>
              <a:t>4</a:t>
            </a:fld>
            <a:endParaRPr lang="en-US"/>
          </a:p>
        </p:txBody>
      </p:sp>
      <p:sp>
        <p:nvSpPr>
          <p:cNvPr id="7" name="Text Placeholder 6">
            <a:extLst>
              <a:ext uri="{FF2B5EF4-FFF2-40B4-BE49-F238E27FC236}">
                <a16:creationId xmlns:a16="http://schemas.microsoft.com/office/drawing/2014/main" id="{2B727285-BD53-F241-BE2E-CAF40CFE355F}"/>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5222341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72ADF-ED36-D947-83A7-69B528E2A9D7}"/>
              </a:ext>
            </a:extLst>
          </p:cNvPr>
          <p:cNvSpPr>
            <a:spLocks noGrp="1"/>
          </p:cNvSpPr>
          <p:nvPr>
            <p:ph type="title"/>
          </p:nvPr>
        </p:nvSpPr>
        <p:spPr/>
        <p:txBody>
          <a:bodyPr/>
          <a:lstStyle/>
          <a:p>
            <a:r>
              <a:rPr lang="en-US" dirty="0"/>
              <a:t>Bitmasks:</a:t>
            </a:r>
            <a:br>
              <a:rPr lang="en-US" dirty="0"/>
            </a:br>
            <a:r>
              <a:rPr lang="en-US" dirty="0"/>
              <a:t>Parametric Bitmasks</a:t>
            </a:r>
          </a:p>
        </p:txBody>
      </p:sp>
      <p:sp>
        <p:nvSpPr>
          <p:cNvPr id="3" name="Footer Placeholder 2">
            <a:extLst>
              <a:ext uri="{FF2B5EF4-FFF2-40B4-BE49-F238E27FC236}">
                <a16:creationId xmlns:a16="http://schemas.microsoft.com/office/drawing/2014/main" id="{27C68CCE-FBA7-0E46-92AD-80A6D67B9EF2}"/>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79927051-3AB8-A743-AEE5-554758675678}"/>
              </a:ext>
            </a:extLst>
          </p:cNvPr>
          <p:cNvSpPr>
            <a:spLocks noGrp="1"/>
          </p:cNvSpPr>
          <p:nvPr>
            <p:ph type="sldNum" sz="quarter" idx="12"/>
          </p:nvPr>
        </p:nvSpPr>
        <p:spPr/>
        <p:txBody>
          <a:bodyPr/>
          <a:lstStyle/>
          <a:p>
            <a:fld id="{B30C84D9-7A41-4FEB-892B-80917372DB87}" type="slidenum">
              <a:rPr lang="en-US" smtClean="0"/>
              <a:t>40</a:t>
            </a:fld>
            <a:endParaRPr lang="en-US"/>
          </a:p>
        </p:txBody>
      </p:sp>
      <p:sp>
        <p:nvSpPr>
          <p:cNvPr id="5" name="Text Placeholder 4">
            <a:extLst>
              <a:ext uri="{FF2B5EF4-FFF2-40B4-BE49-F238E27FC236}">
                <a16:creationId xmlns:a16="http://schemas.microsoft.com/office/drawing/2014/main" id="{AD9103BE-55C4-D543-87EB-E5BFE0B627B5}"/>
              </a:ext>
            </a:extLst>
          </p:cNvPr>
          <p:cNvSpPr>
            <a:spLocks noGrp="1"/>
          </p:cNvSpPr>
          <p:nvPr>
            <p:ph type="body" sz="quarter" idx="13"/>
          </p:nvPr>
        </p:nvSpPr>
        <p:spPr/>
        <p:txBody>
          <a:bodyPr/>
          <a:lstStyle/>
          <a:p>
            <a:r>
              <a:rPr lang="en-US" dirty="0"/>
              <a:t>Slide by Bohn</a:t>
            </a:r>
          </a:p>
        </p:txBody>
      </p:sp>
      <p:sp>
        <p:nvSpPr>
          <p:cNvPr id="6" name="TextBox 5">
            <a:extLst>
              <a:ext uri="{FF2B5EF4-FFF2-40B4-BE49-F238E27FC236}">
                <a16:creationId xmlns:a16="http://schemas.microsoft.com/office/drawing/2014/main" id="{CB563354-92AF-264B-8388-2EC12D589CEF}"/>
              </a:ext>
            </a:extLst>
          </p:cNvPr>
          <p:cNvSpPr txBox="1"/>
          <p:nvPr/>
        </p:nvSpPr>
        <p:spPr>
          <a:xfrm>
            <a:off x="1933710" y="2230243"/>
            <a:ext cx="2890728" cy="461665"/>
          </a:xfrm>
          <a:prstGeom prst="rect">
            <a:avLst/>
          </a:prstGeom>
          <a:noFill/>
        </p:spPr>
        <p:txBody>
          <a:bodyPr wrap="none" rtlCol="0">
            <a:spAutoFit/>
          </a:bodyPr>
          <a:lstStyle/>
          <a:p>
            <a:pPr algn="ctr"/>
            <a:r>
              <a:rPr lang="en-US" sz="2400" dirty="0"/>
              <a:t>All 0s except 1 at bit </a:t>
            </a:r>
            <a:r>
              <a:rPr lang="en-US" sz="2400" i="1" dirty="0"/>
              <a:t>y</a:t>
            </a:r>
            <a:endParaRPr lang="en-US" sz="2400" dirty="0"/>
          </a:p>
        </p:txBody>
      </p:sp>
      <p:sp>
        <p:nvSpPr>
          <p:cNvPr id="7" name="TextBox 6">
            <a:extLst>
              <a:ext uri="{FF2B5EF4-FFF2-40B4-BE49-F238E27FC236}">
                <a16:creationId xmlns:a16="http://schemas.microsoft.com/office/drawing/2014/main" id="{EBC6BB36-51F2-9A40-AF78-ACBA2A5DB2D0}"/>
              </a:ext>
            </a:extLst>
          </p:cNvPr>
          <p:cNvSpPr txBox="1"/>
          <p:nvPr/>
        </p:nvSpPr>
        <p:spPr>
          <a:xfrm>
            <a:off x="2671188" y="2691908"/>
            <a:ext cx="1415772" cy="400110"/>
          </a:xfrm>
          <a:prstGeom prst="rect">
            <a:avLst/>
          </a:prstGeom>
          <a:noFill/>
        </p:spPr>
        <p:txBody>
          <a:bodyPr wrap="none" rtlCol="0">
            <a:spAutoFit/>
          </a:bodyPr>
          <a:lstStyle/>
          <a:p>
            <a:pPr algn="ctr"/>
            <a:r>
              <a:rPr lang="en-US" sz="2000" dirty="0">
                <a:solidFill>
                  <a:srgbClr val="C00000"/>
                </a:solidFill>
                <a:latin typeface="Lucida Console" panose="020B0609040504020204" pitchFamily="49" charset="0"/>
              </a:rPr>
              <a:t>0x1 &lt;&lt; y</a:t>
            </a:r>
          </a:p>
        </p:txBody>
      </p:sp>
      <p:sp>
        <p:nvSpPr>
          <p:cNvPr id="9" name="TextBox 8">
            <a:extLst>
              <a:ext uri="{FF2B5EF4-FFF2-40B4-BE49-F238E27FC236}">
                <a16:creationId xmlns:a16="http://schemas.microsoft.com/office/drawing/2014/main" id="{D9AB156A-7C33-BF4F-9565-1C4F5C8BA15C}"/>
              </a:ext>
            </a:extLst>
          </p:cNvPr>
          <p:cNvSpPr txBox="1"/>
          <p:nvPr/>
        </p:nvSpPr>
        <p:spPr>
          <a:xfrm>
            <a:off x="6389096" y="2230243"/>
            <a:ext cx="2890728" cy="461665"/>
          </a:xfrm>
          <a:prstGeom prst="rect">
            <a:avLst/>
          </a:prstGeom>
          <a:noFill/>
        </p:spPr>
        <p:txBody>
          <a:bodyPr wrap="none" rtlCol="0">
            <a:spAutoFit/>
          </a:bodyPr>
          <a:lstStyle/>
          <a:p>
            <a:pPr algn="ctr"/>
            <a:r>
              <a:rPr lang="en-US" sz="2400" dirty="0"/>
              <a:t>All 1s except 0 at bit </a:t>
            </a:r>
            <a:r>
              <a:rPr lang="en-US" sz="2400" i="1" dirty="0"/>
              <a:t>y</a:t>
            </a:r>
            <a:endParaRPr lang="en-US" sz="2400" dirty="0"/>
          </a:p>
        </p:txBody>
      </p:sp>
      <p:sp>
        <p:nvSpPr>
          <p:cNvPr id="10" name="TextBox 9">
            <a:extLst>
              <a:ext uri="{FF2B5EF4-FFF2-40B4-BE49-F238E27FC236}">
                <a16:creationId xmlns:a16="http://schemas.microsoft.com/office/drawing/2014/main" id="{2DA44546-18EE-4C43-B922-B59046EFC35C}"/>
              </a:ext>
            </a:extLst>
          </p:cNvPr>
          <p:cNvSpPr txBox="1"/>
          <p:nvPr/>
        </p:nvSpPr>
        <p:spPr>
          <a:xfrm>
            <a:off x="6895741" y="2691908"/>
            <a:ext cx="1877438" cy="400110"/>
          </a:xfrm>
          <a:prstGeom prst="rect">
            <a:avLst/>
          </a:prstGeom>
          <a:noFill/>
        </p:spPr>
        <p:txBody>
          <a:bodyPr wrap="none" rtlCol="0">
            <a:spAutoFit/>
          </a:bodyPr>
          <a:lstStyle/>
          <a:p>
            <a:pPr algn="ctr"/>
            <a:r>
              <a:rPr lang="en-US" sz="2000" dirty="0">
                <a:solidFill>
                  <a:srgbClr val="C00000"/>
                </a:solidFill>
                <a:latin typeface="Lucida Console" panose="020B0609040504020204" pitchFamily="49" charset="0"/>
              </a:rPr>
              <a:t>~(0x1 &lt;&lt; y)</a:t>
            </a:r>
          </a:p>
        </p:txBody>
      </p:sp>
      <p:sp>
        <p:nvSpPr>
          <p:cNvPr id="11" name="TextBox 10">
            <a:extLst>
              <a:ext uri="{FF2B5EF4-FFF2-40B4-BE49-F238E27FC236}">
                <a16:creationId xmlns:a16="http://schemas.microsoft.com/office/drawing/2014/main" id="{8E7266EC-EF7E-CA43-B554-06A17F258E20}"/>
              </a:ext>
            </a:extLst>
          </p:cNvPr>
          <p:cNvSpPr txBox="1"/>
          <p:nvPr/>
        </p:nvSpPr>
        <p:spPr>
          <a:xfrm>
            <a:off x="1578646" y="4062463"/>
            <a:ext cx="3600858" cy="461665"/>
          </a:xfrm>
          <a:prstGeom prst="rect">
            <a:avLst/>
          </a:prstGeom>
          <a:noFill/>
        </p:spPr>
        <p:txBody>
          <a:bodyPr wrap="none" rtlCol="0">
            <a:spAutoFit/>
          </a:bodyPr>
          <a:lstStyle/>
          <a:p>
            <a:pPr algn="ctr"/>
            <a:r>
              <a:rPr lang="en-US" sz="2400" dirty="0"/>
              <a:t>All 0s except 1s at bits </a:t>
            </a:r>
            <a:r>
              <a:rPr lang="en-US" sz="2400" i="1" dirty="0"/>
              <a:t>y</a:t>
            </a:r>
            <a:r>
              <a:rPr lang="en-US" sz="2400" dirty="0"/>
              <a:t> &amp; </a:t>
            </a:r>
            <a:r>
              <a:rPr lang="en-US" sz="2400" i="1" dirty="0"/>
              <a:t>z</a:t>
            </a:r>
            <a:endParaRPr lang="en-US" sz="2400" dirty="0"/>
          </a:p>
        </p:txBody>
      </p:sp>
      <p:sp>
        <p:nvSpPr>
          <p:cNvPr id="12" name="TextBox 11">
            <a:extLst>
              <a:ext uri="{FF2B5EF4-FFF2-40B4-BE49-F238E27FC236}">
                <a16:creationId xmlns:a16="http://schemas.microsoft.com/office/drawing/2014/main" id="{1A2EE2CF-C386-B84B-AA4B-41B1CB94B96D}"/>
              </a:ext>
            </a:extLst>
          </p:cNvPr>
          <p:cNvSpPr txBox="1"/>
          <p:nvPr/>
        </p:nvSpPr>
        <p:spPr>
          <a:xfrm>
            <a:off x="1517030" y="4524128"/>
            <a:ext cx="3724097" cy="400110"/>
          </a:xfrm>
          <a:prstGeom prst="rect">
            <a:avLst/>
          </a:prstGeom>
          <a:noFill/>
        </p:spPr>
        <p:txBody>
          <a:bodyPr wrap="none" rtlCol="0">
            <a:spAutoFit/>
          </a:bodyPr>
          <a:lstStyle/>
          <a:p>
            <a:pPr algn="ctr"/>
            <a:r>
              <a:rPr lang="en-US" sz="2000" dirty="0">
                <a:solidFill>
                  <a:srgbClr val="C00000"/>
                </a:solidFill>
                <a:latin typeface="Lucida Console" panose="020B0609040504020204" pitchFamily="49" charset="0"/>
              </a:rPr>
              <a:t>(0x1 &lt;&lt; y) | (0x1 &lt;&lt; z)</a:t>
            </a:r>
          </a:p>
        </p:txBody>
      </p:sp>
      <p:sp>
        <p:nvSpPr>
          <p:cNvPr id="13" name="TextBox 12">
            <a:extLst>
              <a:ext uri="{FF2B5EF4-FFF2-40B4-BE49-F238E27FC236}">
                <a16:creationId xmlns:a16="http://schemas.microsoft.com/office/drawing/2014/main" id="{034D40DF-767A-E142-988D-B8B5054C8682}"/>
              </a:ext>
            </a:extLst>
          </p:cNvPr>
          <p:cNvSpPr txBox="1"/>
          <p:nvPr/>
        </p:nvSpPr>
        <p:spPr>
          <a:xfrm>
            <a:off x="6164855" y="4062463"/>
            <a:ext cx="3600859" cy="461665"/>
          </a:xfrm>
          <a:prstGeom prst="rect">
            <a:avLst/>
          </a:prstGeom>
          <a:noFill/>
        </p:spPr>
        <p:txBody>
          <a:bodyPr wrap="none" rtlCol="0">
            <a:spAutoFit/>
          </a:bodyPr>
          <a:lstStyle/>
          <a:p>
            <a:pPr algn="ctr"/>
            <a:r>
              <a:rPr lang="en-US" sz="2400" dirty="0"/>
              <a:t>All 1s except 0s at bits </a:t>
            </a:r>
            <a:r>
              <a:rPr lang="en-US" sz="2400" i="1" dirty="0"/>
              <a:t>y</a:t>
            </a:r>
            <a:r>
              <a:rPr lang="en-US" sz="2400" dirty="0"/>
              <a:t> &amp; </a:t>
            </a:r>
            <a:r>
              <a:rPr lang="en-US" sz="2400" i="1" dirty="0"/>
              <a:t>z</a:t>
            </a:r>
            <a:endParaRPr lang="en-US" sz="2400" dirty="0"/>
          </a:p>
        </p:txBody>
      </p:sp>
      <p:sp>
        <p:nvSpPr>
          <p:cNvPr id="14" name="TextBox 13">
            <a:extLst>
              <a:ext uri="{FF2B5EF4-FFF2-40B4-BE49-F238E27FC236}">
                <a16:creationId xmlns:a16="http://schemas.microsoft.com/office/drawing/2014/main" id="{C393F2B0-9EDF-5447-AB69-CCEA16B39CB8}"/>
              </a:ext>
            </a:extLst>
          </p:cNvPr>
          <p:cNvSpPr txBox="1"/>
          <p:nvPr/>
        </p:nvSpPr>
        <p:spPr>
          <a:xfrm>
            <a:off x="5872409" y="4524128"/>
            <a:ext cx="4185761" cy="1015663"/>
          </a:xfrm>
          <a:prstGeom prst="rect">
            <a:avLst/>
          </a:prstGeom>
          <a:noFill/>
        </p:spPr>
        <p:txBody>
          <a:bodyPr wrap="none" rtlCol="0">
            <a:spAutoFit/>
          </a:bodyPr>
          <a:lstStyle/>
          <a:p>
            <a:pPr algn="ctr"/>
            <a:r>
              <a:rPr lang="en-US" sz="2000" dirty="0">
                <a:solidFill>
                  <a:srgbClr val="C00000"/>
                </a:solidFill>
                <a:latin typeface="Lucida Console" panose="020B0609040504020204" pitchFamily="49" charset="0"/>
              </a:rPr>
              <a:t>~((0x1 &lt;&lt; y) | (0x1 &lt;&lt; z))</a:t>
            </a:r>
          </a:p>
          <a:p>
            <a:pPr algn="ctr"/>
            <a:endParaRPr lang="en-US" sz="2000" dirty="0">
              <a:solidFill>
                <a:srgbClr val="C00000"/>
              </a:solidFill>
              <a:latin typeface="Lucida Console" panose="020B0609040504020204" pitchFamily="49" charset="0"/>
            </a:endParaRPr>
          </a:p>
          <a:p>
            <a:pPr algn="ctr"/>
            <a:r>
              <a:rPr lang="en-US" sz="2000" dirty="0">
                <a:solidFill>
                  <a:srgbClr val="C00000"/>
                </a:solidFill>
                <a:latin typeface="Lucida Console" panose="020B0609040504020204" pitchFamily="49" charset="0"/>
              </a:rPr>
              <a:t>~(0x1 &lt;&lt; y) &amp; ~(0x1 &lt;&lt; z)</a:t>
            </a:r>
          </a:p>
        </p:txBody>
      </p:sp>
    </p:spTree>
    <p:extLst>
      <p:ext uri="{BB962C8B-B14F-4D97-AF65-F5344CB8AC3E}">
        <p14:creationId xmlns:p14="http://schemas.microsoft.com/office/powerpoint/2010/main" val="2314072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vertical)">
                                      <p:cBhvr>
                                        <p:cTn id="7" dur="500"/>
                                        <p:tgtEl>
                                          <p:spTgt spid="9"/>
                                        </p:tgtEl>
                                      </p:cBhvr>
                                    </p:animEffect>
                                  </p:childTnLst>
                                </p:cTn>
                              </p:par>
                              <p:par>
                                <p:cTn id="8" presetID="14" presetClass="entr" presetSubtype="5"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randombar(vertic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5"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randombar(vertical)">
                                      <p:cBhvr>
                                        <p:cTn id="15" dur="500"/>
                                        <p:tgtEl>
                                          <p:spTgt spid="11"/>
                                        </p:tgtEl>
                                      </p:cBhvr>
                                    </p:animEffect>
                                  </p:childTnLst>
                                </p:cTn>
                              </p:par>
                              <p:par>
                                <p:cTn id="16" presetID="14" presetClass="entr" presetSubtype="5"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randombar(vertical)">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5"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randombar(vertical)">
                                      <p:cBhvr>
                                        <p:cTn id="23" dur="500"/>
                                        <p:tgtEl>
                                          <p:spTgt spid="13"/>
                                        </p:tgtEl>
                                      </p:cBhvr>
                                    </p:animEffect>
                                  </p:childTnLst>
                                </p:cTn>
                              </p:par>
                              <p:par>
                                <p:cTn id="24" presetID="14" presetClass="entr" presetSubtype="5"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randombar(vertical)">
                                      <p:cBhvr>
                                        <p:cTn id="2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36AB5FA-8873-6041-88EA-59D156764133}"/>
              </a:ext>
            </a:extLst>
          </p:cNvPr>
          <p:cNvSpPr/>
          <p:nvPr/>
        </p:nvSpPr>
        <p:spPr>
          <a:xfrm>
            <a:off x="-1" y="0"/>
            <a:ext cx="12192001" cy="6858000"/>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9E72841-F851-694E-8244-382959B6D12F}"/>
              </a:ext>
            </a:extLst>
          </p:cNvPr>
          <p:cNvSpPr/>
          <p:nvPr/>
        </p:nvSpPr>
        <p:spPr>
          <a:xfrm>
            <a:off x="0" y="0"/>
            <a:ext cx="12192000" cy="6858000"/>
          </a:xfrm>
          <a:prstGeom prst="rect">
            <a:avLst/>
          </a:prstGeom>
          <a:blipFill dpi="0" rotWithShape="1">
            <a:blip r:embed="rId2">
              <a:alphaModFix amt="3266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3F080-9636-8A4F-8A7D-DC5EE1546B2D}"/>
              </a:ext>
            </a:extLst>
          </p:cNvPr>
          <p:cNvSpPr>
            <a:spLocks noGrp="1"/>
          </p:cNvSpPr>
          <p:nvPr>
            <p:ph type="title"/>
          </p:nvPr>
        </p:nvSpPr>
        <p:spPr/>
        <p:txBody>
          <a:bodyPr/>
          <a:lstStyle/>
          <a:p>
            <a:r>
              <a:rPr lang="en-US" dirty="0">
                <a:solidFill>
                  <a:srgbClr val="FFFF00"/>
                </a:solidFill>
              </a:rPr>
              <a:t>Key Ideas</a:t>
            </a:r>
          </a:p>
        </p:txBody>
      </p:sp>
      <p:sp>
        <p:nvSpPr>
          <p:cNvPr id="7" name="Content Placeholder 6">
            <a:extLst>
              <a:ext uri="{FF2B5EF4-FFF2-40B4-BE49-F238E27FC236}">
                <a16:creationId xmlns:a16="http://schemas.microsoft.com/office/drawing/2014/main" id="{6EC673D7-A525-BA44-B1BF-7A6E360EB906}"/>
              </a:ext>
            </a:extLst>
          </p:cNvPr>
          <p:cNvSpPr>
            <a:spLocks noGrp="1"/>
          </p:cNvSpPr>
          <p:nvPr>
            <p:ph idx="1"/>
          </p:nvPr>
        </p:nvSpPr>
        <p:spPr>
          <a:xfrm>
            <a:off x="838200" y="1825624"/>
            <a:ext cx="10515600" cy="4828674"/>
          </a:xfrm>
        </p:spPr>
        <p:txBody>
          <a:bodyPr>
            <a:normAutofit/>
          </a:bodyPr>
          <a:lstStyle/>
          <a:p>
            <a:r>
              <a:rPr lang="en-US" dirty="0">
                <a:solidFill>
                  <a:srgbClr val="FFFF00"/>
                </a:solidFill>
              </a:rPr>
              <a:t>Hexadecimal as shorthand for binary</a:t>
            </a:r>
          </a:p>
          <a:p>
            <a:r>
              <a:rPr lang="en-US" dirty="0">
                <a:solidFill>
                  <a:srgbClr val="FFFF00"/>
                </a:solidFill>
              </a:rPr>
              <a:t>Radix conversions: </a:t>
            </a:r>
            <a:r>
              <a:rPr lang="en-US" dirty="0">
                <a:solidFill>
                  <a:srgbClr val="FFFF00"/>
                </a:solidFill>
                <a:sym typeface="Wingdings" pitchFamily="2" charset="2"/>
              </a:rPr>
              <a:t>hexadecimal  binary  decimal</a:t>
            </a:r>
          </a:p>
          <a:p>
            <a:r>
              <a:rPr lang="en-US" dirty="0">
                <a:solidFill>
                  <a:srgbClr val="FFFF00"/>
                </a:solidFill>
              </a:rPr>
              <a:t>It’s </a:t>
            </a:r>
            <a:r>
              <a:rPr lang="en-US" i="1" dirty="0">
                <a:solidFill>
                  <a:srgbClr val="FFFF00"/>
                </a:solidFill>
              </a:rPr>
              <a:t>all</a:t>
            </a:r>
            <a:r>
              <a:rPr lang="en-US" dirty="0">
                <a:solidFill>
                  <a:srgbClr val="FFFF00"/>
                </a:solidFill>
              </a:rPr>
              <a:t> bits &amp; bytes – interpret differently for different uses</a:t>
            </a:r>
          </a:p>
          <a:p>
            <a:pPr lvl="1"/>
            <a:r>
              <a:rPr lang="en-US" dirty="0">
                <a:solidFill>
                  <a:srgbClr val="FFFF00"/>
                </a:solidFill>
              </a:rPr>
              <a:t>Text, integer, address, machine code</a:t>
            </a:r>
          </a:p>
          <a:p>
            <a:r>
              <a:rPr lang="en-US" dirty="0">
                <a:solidFill>
                  <a:srgbClr val="FFFF00"/>
                </a:solidFill>
              </a:rPr>
              <a:t>Same uses can be different between machines</a:t>
            </a:r>
          </a:p>
          <a:p>
            <a:pPr lvl="1"/>
            <a:r>
              <a:rPr lang="en-US" dirty="0">
                <a:solidFill>
                  <a:srgbClr val="FFFF00"/>
                </a:solidFill>
              </a:rPr>
              <a:t>Word size, endianness, instruction set architecture</a:t>
            </a:r>
          </a:p>
          <a:p>
            <a:r>
              <a:rPr lang="en-US" dirty="0">
                <a:solidFill>
                  <a:srgbClr val="FFFF00"/>
                </a:solidFill>
              </a:rPr>
              <a:t>Bit operations</a:t>
            </a:r>
          </a:p>
          <a:p>
            <a:pPr lvl="1"/>
            <a:r>
              <a:rPr lang="en-US" dirty="0">
                <a:solidFill>
                  <a:srgbClr val="FFFF00"/>
                </a:solidFill>
              </a:rPr>
              <a:t>Bitwise AND, OR, XOR</a:t>
            </a:r>
          </a:p>
          <a:p>
            <a:pPr lvl="1"/>
            <a:r>
              <a:rPr lang="en-US" dirty="0">
                <a:solidFill>
                  <a:srgbClr val="FFFF00"/>
                </a:solidFill>
              </a:rPr>
              <a:t>Left-shift, Logical &amp; Arithmetic Right-shift</a:t>
            </a:r>
          </a:p>
          <a:p>
            <a:r>
              <a:rPr lang="en-US" dirty="0">
                <a:solidFill>
                  <a:srgbClr val="FFFF00"/>
                </a:solidFill>
              </a:rPr>
              <a:t>Bitmasks</a:t>
            </a:r>
          </a:p>
        </p:txBody>
      </p:sp>
      <p:sp>
        <p:nvSpPr>
          <p:cNvPr id="3" name="Footer Placeholder 2">
            <a:extLst>
              <a:ext uri="{FF2B5EF4-FFF2-40B4-BE49-F238E27FC236}">
                <a16:creationId xmlns:a16="http://schemas.microsoft.com/office/drawing/2014/main" id="{2C15EE23-D7C1-5D4A-9A69-3FDEC1DC6D57}"/>
              </a:ext>
            </a:extLst>
          </p:cNvPr>
          <p:cNvSpPr>
            <a:spLocks noGrp="1"/>
          </p:cNvSpPr>
          <p:nvPr>
            <p:ph type="ftr" sz="quarter" idx="11"/>
          </p:nvPr>
        </p:nvSpPr>
        <p:spPr/>
        <p:txBody>
          <a:bodyPr/>
          <a:lstStyle/>
          <a:p>
            <a:r>
              <a:rPr lang="en-US"/>
              <a:t>Programming at the Hardware/Software Interface</a:t>
            </a:r>
            <a:endParaRPr lang="en-US" dirty="0"/>
          </a:p>
        </p:txBody>
      </p:sp>
      <p:sp>
        <p:nvSpPr>
          <p:cNvPr id="4" name="Slide Number Placeholder 3">
            <a:extLst>
              <a:ext uri="{FF2B5EF4-FFF2-40B4-BE49-F238E27FC236}">
                <a16:creationId xmlns:a16="http://schemas.microsoft.com/office/drawing/2014/main" id="{FCABED9D-231A-B646-AAE2-DD1BA9075786}"/>
              </a:ext>
            </a:extLst>
          </p:cNvPr>
          <p:cNvSpPr>
            <a:spLocks noGrp="1"/>
          </p:cNvSpPr>
          <p:nvPr>
            <p:ph type="sldNum" sz="quarter" idx="12"/>
          </p:nvPr>
        </p:nvSpPr>
        <p:spPr/>
        <p:txBody>
          <a:bodyPr/>
          <a:lstStyle/>
          <a:p>
            <a:fld id="{B30C84D9-7A41-4FEB-892B-80917372DB87}" type="slidenum">
              <a:rPr lang="en-US" smtClean="0"/>
              <a:t>41</a:t>
            </a:fld>
            <a:endParaRPr lang="en-US"/>
          </a:p>
        </p:txBody>
      </p:sp>
      <p:sp>
        <p:nvSpPr>
          <p:cNvPr id="5" name="Text Placeholder 4">
            <a:extLst>
              <a:ext uri="{FF2B5EF4-FFF2-40B4-BE49-F238E27FC236}">
                <a16:creationId xmlns:a16="http://schemas.microsoft.com/office/drawing/2014/main" id="{73990C29-A431-614B-AA09-1E0593CDD5D8}"/>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28600748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FCF74-1B4D-0E46-8D88-01F7E030E4B0}"/>
              </a:ext>
            </a:extLst>
          </p:cNvPr>
          <p:cNvSpPr>
            <a:spLocks noGrp="1"/>
          </p:cNvSpPr>
          <p:nvPr>
            <p:ph type="title"/>
          </p:nvPr>
        </p:nvSpPr>
        <p:spPr/>
        <p:txBody>
          <a:bodyPr/>
          <a:lstStyle/>
          <a:p>
            <a:r>
              <a:rPr lang="en-US" dirty="0"/>
              <a:t>Choosing a number base</a:t>
            </a:r>
          </a:p>
        </p:txBody>
      </p:sp>
      <p:sp>
        <p:nvSpPr>
          <p:cNvPr id="8" name="Content Placeholder 7">
            <a:extLst>
              <a:ext uri="{FF2B5EF4-FFF2-40B4-BE49-F238E27FC236}">
                <a16:creationId xmlns:a16="http://schemas.microsoft.com/office/drawing/2014/main" id="{7F145E97-7B18-1C43-974F-B7606D796459}"/>
              </a:ext>
            </a:extLst>
          </p:cNvPr>
          <p:cNvSpPr>
            <a:spLocks noGrp="1"/>
          </p:cNvSpPr>
          <p:nvPr>
            <p:ph idx="1"/>
          </p:nvPr>
        </p:nvSpPr>
        <p:spPr/>
        <p:txBody>
          <a:bodyPr/>
          <a:lstStyle/>
          <a:p>
            <a:r>
              <a:rPr lang="en-US" dirty="0"/>
              <a:t>Base 10: 	0 1 2 3 4 5 6 7 8 9</a:t>
            </a:r>
          </a:p>
          <a:p>
            <a:pPr lvl="1"/>
            <a:r>
              <a:rPr lang="en-US" dirty="0"/>
              <a:t>Human “standard” number base – probably because we have 10 fingers</a:t>
            </a:r>
          </a:p>
          <a:p>
            <a:pPr lvl="2"/>
            <a:r>
              <a:rPr lang="en-US" dirty="0"/>
              <a:t>Digit (noun): a finger or toe</a:t>
            </a:r>
          </a:p>
          <a:p>
            <a:pPr lvl="2"/>
            <a:r>
              <a:rPr lang="en-US" dirty="0"/>
              <a:t>Digit (noun): a numeral when used to form part of a number</a:t>
            </a:r>
          </a:p>
        </p:txBody>
      </p:sp>
      <p:sp>
        <p:nvSpPr>
          <p:cNvPr id="5" name="Footer Placeholder 4">
            <a:extLst>
              <a:ext uri="{FF2B5EF4-FFF2-40B4-BE49-F238E27FC236}">
                <a16:creationId xmlns:a16="http://schemas.microsoft.com/office/drawing/2014/main" id="{537E197B-C8A4-2E43-A376-A5490AE93C33}"/>
              </a:ext>
            </a:extLst>
          </p:cNvPr>
          <p:cNvSpPr>
            <a:spLocks noGrp="1"/>
          </p:cNvSpPr>
          <p:nvPr>
            <p:ph type="ftr" sz="quarter" idx="11"/>
          </p:nvPr>
        </p:nvSpPr>
        <p:spPr/>
        <p:txBody>
          <a:bodyPr/>
          <a:lstStyle/>
          <a:p>
            <a:r>
              <a:rPr lang="en-US"/>
              <a:t>Programming at the Hardware/Software Interface</a:t>
            </a:r>
            <a:endParaRPr lang="en-US" dirty="0"/>
          </a:p>
        </p:txBody>
      </p:sp>
      <p:sp>
        <p:nvSpPr>
          <p:cNvPr id="6" name="Slide Number Placeholder 5">
            <a:extLst>
              <a:ext uri="{FF2B5EF4-FFF2-40B4-BE49-F238E27FC236}">
                <a16:creationId xmlns:a16="http://schemas.microsoft.com/office/drawing/2014/main" id="{1BEE4E35-48BC-984D-836B-81E478471517}"/>
              </a:ext>
            </a:extLst>
          </p:cNvPr>
          <p:cNvSpPr>
            <a:spLocks noGrp="1"/>
          </p:cNvSpPr>
          <p:nvPr>
            <p:ph type="sldNum" sz="quarter" idx="12"/>
          </p:nvPr>
        </p:nvSpPr>
        <p:spPr/>
        <p:txBody>
          <a:bodyPr/>
          <a:lstStyle/>
          <a:p>
            <a:fld id="{B30C84D9-7A41-4FEB-892B-80917372DB87}" type="slidenum">
              <a:rPr lang="en-US" smtClean="0"/>
              <a:t>5</a:t>
            </a:fld>
            <a:endParaRPr lang="en-US"/>
          </a:p>
        </p:txBody>
      </p:sp>
      <p:sp>
        <p:nvSpPr>
          <p:cNvPr id="7" name="Text Placeholder 6">
            <a:extLst>
              <a:ext uri="{FF2B5EF4-FFF2-40B4-BE49-F238E27FC236}">
                <a16:creationId xmlns:a16="http://schemas.microsoft.com/office/drawing/2014/main" id="{2B727285-BD53-F241-BE2E-CAF40CFE355F}"/>
              </a:ext>
            </a:extLst>
          </p:cNvPr>
          <p:cNvSpPr>
            <a:spLocks noGrp="1"/>
          </p:cNvSpPr>
          <p:nvPr>
            <p:ph type="body" sz="quarter" idx="13"/>
          </p:nvPr>
        </p:nvSpPr>
        <p:spPr/>
        <p:txBody>
          <a:bodyPr/>
          <a:lstStyle/>
          <a:p>
            <a:r>
              <a:rPr lang="en-US" dirty="0"/>
              <a:t>Slide by Bohn</a:t>
            </a:r>
          </a:p>
        </p:txBody>
      </p:sp>
    </p:spTree>
    <p:extLst>
      <p:ext uri="{BB962C8B-B14F-4D97-AF65-F5344CB8AC3E}">
        <p14:creationId xmlns:p14="http://schemas.microsoft.com/office/powerpoint/2010/main" val="1821971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52" name="Rectangle 32"/>
          <p:cNvSpPr>
            <a:spLocks noGrp="1" noChangeArrowheads="1"/>
          </p:cNvSpPr>
          <p:nvPr>
            <p:ph type="title"/>
          </p:nvPr>
        </p:nvSpPr>
        <p:spPr/>
        <p:txBody>
          <a:bodyPr>
            <a:normAutofit/>
          </a:bodyPr>
          <a:lstStyle/>
          <a:p>
            <a:r>
              <a:rPr lang="en-US" dirty="0"/>
              <a:t>Choosing a number base</a:t>
            </a:r>
          </a:p>
        </p:txBody>
      </p:sp>
      <p:sp>
        <p:nvSpPr>
          <p:cNvPr id="5153" name="Rectangle 33"/>
          <p:cNvSpPr>
            <a:spLocks noGrp="1" noChangeArrowheads="1"/>
          </p:cNvSpPr>
          <p:nvPr>
            <p:ph idx="1"/>
          </p:nvPr>
        </p:nvSpPr>
        <p:spPr/>
        <p:txBody>
          <a:bodyPr>
            <a:normAutofit fontScale="92500" lnSpcReduction="20000"/>
          </a:bodyPr>
          <a:lstStyle/>
          <a:p>
            <a:r>
              <a:rPr lang="en-US" dirty="0"/>
              <a:t>Base 10		[0 1 2 3 4 5 6 7 8 9]</a:t>
            </a:r>
          </a:p>
          <a:p>
            <a:pPr lvl="1"/>
            <a:r>
              <a:rPr lang="en-US" dirty="0"/>
              <a:t>Human-standard number base</a:t>
            </a:r>
          </a:p>
          <a:p>
            <a:pPr lvl="1"/>
            <a:r>
              <a:rPr lang="en-US" dirty="0"/>
              <a:t>Digit = Finger</a:t>
            </a:r>
          </a:p>
          <a:p>
            <a:pPr lvl="1"/>
            <a:r>
              <a:rPr lang="en-US" dirty="0"/>
              <a:t>Digit = each numeral in a number representation</a:t>
            </a:r>
          </a:p>
          <a:p>
            <a:pPr lvl="1"/>
            <a:r>
              <a:rPr lang="en-US" dirty="0"/>
              <a:t>Even carries through in scientific notation</a:t>
            </a:r>
          </a:p>
          <a:p>
            <a:pPr lvl="2"/>
            <a:r>
              <a:rPr lang="en-US" dirty="0"/>
              <a:t>6.8588 X 10</a:t>
            </a:r>
            <a:r>
              <a:rPr lang="en-US" baseline="30000" dirty="0"/>
              <a:t>4</a:t>
            </a:r>
          </a:p>
          <a:p>
            <a:r>
              <a:rPr lang="en-US" dirty="0"/>
              <a:t>Implementing Electronically</a:t>
            </a:r>
          </a:p>
          <a:p>
            <a:pPr lvl="1"/>
            <a:r>
              <a:rPr lang="en-US" dirty="0"/>
              <a:t>Hard to store</a:t>
            </a:r>
          </a:p>
          <a:p>
            <a:pPr lvl="2"/>
            <a:r>
              <a:rPr lang="en-US" dirty="0"/>
              <a:t>ENIAC (First electronic computer) used 10 vacuum tubes / digit</a:t>
            </a:r>
          </a:p>
          <a:p>
            <a:pPr lvl="1"/>
            <a:r>
              <a:rPr lang="en-US" dirty="0"/>
              <a:t>Hard to transmit</a:t>
            </a:r>
          </a:p>
          <a:p>
            <a:pPr lvl="2"/>
            <a:r>
              <a:rPr lang="en-US" dirty="0"/>
              <a:t>Need high precision to encode 10 signal levels on single wire</a:t>
            </a:r>
          </a:p>
          <a:p>
            <a:pPr lvl="1"/>
            <a:r>
              <a:rPr lang="en-US" dirty="0"/>
              <a:t>Messy to implement digital logic functions</a:t>
            </a:r>
          </a:p>
          <a:p>
            <a:pPr lvl="2"/>
            <a:r>
              <a:rPr lang="en-US" dirty="0"/>
              <a:t>Addition, multiplication, etc.</a:t>
            </a:r>
          </a:p>
        </p:txBody>
      </p:sp>
      <p:sp>
        <p:nvSpPr>
          <p:cNvPr id="3" name="Text Placeholder 2"/>
          <p:cNvSpPr>
            <a:spLocks noGrp="1"/>
          </p:cNvSpPr>
          <p:nvPr>
            <p:ph type="body" sz="quarter" idx="13"/>
          </p:nvPr>
        </p:nvSpPr>
        <p:spPr/>
        <p:txBody>
          <a:bodyPr/>
          <a:lstStyle/>
          <a:p>
            <a:r>
              <a:rPr lang="en-US" dirty="0"/>
              <a:t>Slide by Bohn</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2" name="Slide Number Placeholder 1"/>
          <p:cNvSpPr>
            <a:spLocks noGrp="1"/>
          </p:cNvSpPr>
          <p:nvPr>
            <p:ph type="sldNum" sz="quarter" idx="12"/>
          </p:nvPr>
        </p:nvSpPr>
        <p:spPr/>
        <p:txBody>
          <a:bodyPr/>
          <a:lstStyle/>
          <a:p>
            <a:fld id="{B30C84D9-7A41-4FEB-892B-80917372DB87}" type="slidenum">
              <a:rPr lang="en-US" smtClean="0"/>
              <a:t>6</a:t>
            </a:fld>
            <a:endParaRPr lang="en-US"/>
          </a:p>
        </p:txBody>
      </p:sp>
    </p:spTree>
    <p:extLst>
      <p:ext uri="{BB962C8B-B14F-4D97-AF65-F5344CB8AC3E}">
        <p14:creationId xmlns:p14="http://schemas.microsoft.com/office/powerpoint/2010/main" val="14570999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15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499"/>
                                          </p:stCondLst>
                                        </p:cTn>
                                        <p:tgtEl>
                                          <p:spTgt spid="515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499"/>
                                          </p:stCondLst>
                                        </p:cTn>
                                        <p:tgtEl>
                                          <p:spTgt spid="515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499"/>
                                          </p:stCondLst>
                                        </p:cTn>
                                        <p:tgtEl>
                                          <p:spTgt spid="515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499"/>
                                          </p:stCondLst>
                                        </p:cTn>
                                        <p:tgtEl>
                                          <p:spTgt spid="515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499"/>
                                          </p:stCondLst>
                                        </p:cTn>
                                        <p:tgtEl>
                                          <p:spTgt spid="5153">
                                            <p:txEl>
                                              <p:pRg st="5" end="5"/>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515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499"/>
                                          </p:stCondLst>
                                        </p:cTn>
                                        <p:tgtEl>
                                          <p:spTgt spid="515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499"/>
                                          </p:stCondLst>
                                        </p:cTn>
                                        <p:tgtEl>
                                          <p:spTgt spid="515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5153">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5153">
                                            <p:txEl>
                                              <p:pRg st="10" end="1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499"/>
                                          </p:stCondLst>
                                        </p:cTn>
                                        <p:tgtEl>
                                          <p:spTgt spid="5153">
                                            <p:txEl>
                                              <p:pRg st="11" end="11"/>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499"/>
                                          </p:stCondLst>
                                        </p:cTn>
                                        <p:tgtEl>
                                          <p:spTgt spid="515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53" grpId="0" build="p" autoUpdateAnimBg="0"/>
    </p:bld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152" name="Rectangle 32"/>
          <p:cNvSpPr>
            <a:spLocks noGrp="1" noChangeArrowheads="1"/>
          </p:cNvSpPr>
          <p:nvPr>
            <p:ph type="title"/>
          </p:nvPr>
        </p:nvSpPr>
        <p:spPr/>
        <p:txBody>
          <a:bodyPr>
            <a:normAutofit/>
          </a:bodyPr>
          <a:lstStyle/>
          <a:p>
            <a:r>
              <a:rPr lang="en-US" dirty="0"/>
              <a:t>Choosing a number base</a:t>
            </a:r>
          </a:p>
        </p:txBody>
      </p:sp>
      <p:sp>
        <p:nvSpPr>
          <p:cNvPr id="5153" name="Rectangle 33"/>
          <p:cNvSpPr>
            <a:spLocks noGrp="1" noChangeArrowheads="1"/>
          </p:cNvSpPr>
          <p:nvPr>
            <p:ph idx="1"/>
          </p:nvPr>
        </p:nvSpPr>
        <p:spPr>
          <a:xfrm>
            <a:off x="838200" y="1825625"/>
            <a:ext cx="10515600" cy="4895850"/>
          </a:xfrm>
        </p:spPr>
        <p:txBody>
          <a:bodyPr>
            <a:normAutofit/>
          </a:bodyPr>
          <a:lstStyle/>
          <a:p>
            <a:r>
              <a:rPr lang="en-US" dirty="0"/>
              <a:t>Base 2		[0 1]</a:t>
            </a:r>
          </a:p>
          <a:p>
            <a:pPr lvl="1"/>
            <a:r>
              <a:rPr lang="en-US" dirty="0"/>
              <a:t>“Binary Digit”</a:t>
            </a:r>
            <a:endParaRPr lang="en-US" baseline="30000" dirty="0"/>
          </a:p>
          <a:p>
            <a:r>
              <a:rPr lang="en-US" dirty="0"/>
              <a:t>Easy to store</a:t>
            </a:r>
          </a:p>
          <a:p>
            <a:pPr lvl="1"/>
            <a:r>
              <a:rPr lang="en-US" dirty="0"/>
              <a:t>Punch cards / punch tape</a:t>
            </a:r>
          </a:p>
          <a:p>
            <a:pPr lvl="1"/>
            <a:r>
              <a:rPr lang="en-US" dirty="0"/>
              <a:t>Position of switch</a:t>
            </a:r>
          </a:p>
          <a:p>
            <a:pPr lvl="1"/>
            <a:r>
              <a:rPr lang="en-US" dirty="0"/>
              <a:t>Voltage amplitude</a:t>
            </a:r>
          </a:p>
          <a:p>
            <a:pPr lvl="1"/>
            <a:r>
              <a:rPr lang="en-US" dirty="0"/>
              <a:t>Transmission: Binary Frequency Shift Keying</a:t>
            </a:r>
          </a:p>
          <a:p>
            <a:r>
              <a:rPr lang="en-US" dirty="0"/>
              <a:t>Downside</a:t>
            </a:r>
          </a:p>
          <a:p>
            <a:pPr lvl="1"/>
            <a:r>
              <a:rPr lang="en-US" dirty="0"/>
              <a:t>Not human-readable</a:t>
            </a:r>
          </a:p>
          <a:p>
            <a:r>
              <a:rPr lang="en-US" dirty="0"/>
              <a:t>GCC allows binary representation with “0b”</a:t>
            </a:r>
          </a:p>
          <a:p>
            <a:pPr lvl="1"/>
            <a:r>
              <a:rPr lang="en-US" dirty="0"/>
              <a:t>10011101</a:t>
            </a:r>
            <a:r>
              <a:rPr lang="en-US" baseline="-25000" dirty="0"/>
              <a:t>2</a:t>
            </a:r>
            <a:r>
              <a:rPr lang="en-US" dirty="0"/>
              <a:t> can be written as 0b10011101 (becomes unwieldy with more bits)</a:t>
            </a:r>
          </a:p>
          <a:p>
            <a:endParaRPr lang="en-US" dirty="0"/>
          </a:p>
        </p:txBody>
      </p:sp>
      <p:sp>
        <p:nvSpPr>
          <p:cNvPr id="3" name="Text Placeholder 2"/>
          <p:cNvSpPr>
            <a:spLocks noGrp="1"/>
          </p:cNvSpPr>
          <p:nvPr>
            <p:ph type="body" sz="quarter" idx="13"/>
          </p:nvPr>
        </p:nvSpPr>
        <p:spPr/>
        <p:txBody>
          <a:bodyPr/>
          <a:lstStyle/>
          <a:p>
            <a:r>
              <a:rPr lang="en-US" dirty="0"/>
              <a:t>Slide by Bohn</a:t>
            </a:r>
          </a:p>
        </p:txBody>
      </p:sp>
      <p:sp>
        <p:nvSpPr>
          <p:cNvPr id="43" name="TextBox 42"/>
          <p:cNvSpPr txBox="1"/>
          <p:nvPr/>
        </p:nvSpPr>
        <p:spPr>
          <a:xfrm>
            <a:off x="5843471" y="3929555"/>
            <a:ext cx="1430200" cy="184666"/>
          </a:xfrm>
          <a:prstGeom prst="rect">
            <a:avLst/>
          </a:prstGeom>
          <a:noFill/>
        </p:spPr>
        <p:txBody>
          <a:bodyPr wrap="none" rtlCol="0">
            <a:spAutoFit/>
          </a:bodyPr>
          <a:lstStyle/>
          <a:p>
            <a:r>
              <a:rPr lang="en-US" sz="600" dirty="0"/>
              <a:t>FSK of “Hello World,” prepared by Bohn</a:t>
            </a:r>
          </a:p>
        </p:txBody>
      </p:sp>
      <p:sp>
        <p:nvSpPr>
          <p:cNvPr id="12" name="Footer Placeholder 11"/>
          <p:cNvSpPr>
            <a:spLocks noGrp="1"/>
          </p:cNvSpPr>
          <p:nvPr>
            <p:ph type="ftr" sz="quarter" idx="11"/>
          </p:nvPr>
        </p:nvSpPr>
        <p:spPr/>
        <p:txBody>
          <a:bodyPr/>
          <a:lstStyle/>
          <a:p>
            <a:r>
              <a:rPr lang="en-US" dirty="0"/>
              <a:t>Programming at the Hardware/Software Interface</a:t>
            </a:r>
          </a:p>
        </p:txBody>
      </p:sp>
      <p:sp>
        <p:nvSpPr>
          <p:cNvPr id="2" name="Slide Number Placeholder 1"/>
          <p:cNvSpPr>
            <a:spLocks noGrp="1"/>
          </p:cNvSpPr>
          <p:nvPr>
            <p:ph type="sldNum" sz="quarter" idx="12"/>
          </p:nvPr>
        </p:nvSpPr>
        <p:spPr/>
        <p:txBody>
          <a:bodyPr/>
          <a:lstStyle/>
          <a:p>
            <a:fld id="{B30C84D9-7A41-4FEB-892B-80917372DB87}" type="slidenum">
              <a:rPr lang="en-US" smtClean="0"/>
              <a:t>7</a:t>
            </a:fld>
            <a:endParaRPr lang="en-US"/>
          </a:p>
        </p:txBody>
      </p:sp>
      <p:pic>
        <p:nvPicPr>
          <p:cNvPr id="14" name="hello-world-rtty">
            <a:hlinkClick r:id="" action="ppaction://media"/>
            <a:extLst>
              <a:ext uri="{FF2B5EF4-FFF2-40B4-BE49-F238E27FC236}">
                <a16:creationId xmlns:a16="http://schemas.microsoft.com/office/drawing/2014/main" id="{CF56FB40-D705-714C-B3F1-BB2D705C7E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52171" y="3169652"/>
            <a:ext cx="812800" cy="812800"/>
          </a:xfrm>
          <a:prstGeom prst="rect">
            <a:avLst/>
          </a:prstGeom>
        </p:spPr>
      </p:pic>
      <p:pic>
        <p:nvPicPr>
          <p:cNvPr id="11" name="Picture 2">
            <a:extLst>
              <a:ext uri="{FF2B5EF4-FFF2-40B4-BE49-F238E27FC236}">
                <a16:creationId xmlns:a16="http://schemas.microsoft.com/office/drawing/2014/main" id="{32710B30-5D23-6D4B-B21E-695398664C9D}"/>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9826" b="89801" l="9375" r="90313">
                        <a14:foregroundMark x1="9375" y1="48134" x2="9375" y2="48134"/>
                        <a14:foregroundMark x1="90313" y1="45896" x2="90313" y2="45896"/>
                      </a14:backgroundRemoval>
                    </a14:imgEffect>
                  </a14:imgLayer>
                </a14:imgProps>
              </a:ext>
              <a:ext uri="{28A0092B-C50C-407E-A947-70E740481C1C}">
                <a14:useLocalDpi xmlns:a14="http://schemas.microsoft.com/office/drawing/2010/main" val="0"/>
              </a:ext>
            </a:extLst>
          </a:blip>
          <a:srcRect/>
          <a:stretch>
            <a:fillRect/>
          </a:stretch>
        </p:blipFill>
        <p:spPr bwMode="auto">
          <a:xfrm>
            <a:off x="8084014" y="1988931"/>
            <a:ext cx="4047151" cy="203358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a:extLst>
              <a:ext uri="{FF2B5EF4-FFF2-40B4-BE49-F238E27FC236}">
                <a16:creationId xmlns:a16="http://schemas.microsoft.com/office/drawing/2014/main" id="{401505AC-AD01-864E-A3FA-7677E2A477CF}"/>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841" b="95970" l="10000" r="90000">
                        <a14:foregroundMark x1="36063" y1="91846" x2="36063" y2="91846"/>
                        <a14:foregroundMark x1="41500" y1="95595" x2="41500" y2="95595"/>
                        <a14:foregroundMark x1="42313" y1="95970" x2="42313" y2="95970"/>
                        <a14:foregroundMark x1="36438" y1="92971" x2="36438" y2="92971"/>
                        <a14:foregroundMark x1="32938" y1="92221" x2="32938" y2="92221"/>
                        <a14:foregroundMark x1="32313" y1="90347" x2="32313" y2="90347"/>
                        <a14:foregroundMark x1="29625" y1="89035" x2="29625" y2="89035"/>
                        <a14:foregroundMark x1="25188" y1="85192" x2="25188" y2="85192"/>
                        <a14:foregroundMark x1="25938" y1="85380" x2="25938" y2="85380"/>
                        <a14:foregroundMark x1="68625" y1="74414" x2="68625" y2="74414"/>
                        <a14:foregroundMark x1="68875" y1="74789" x2="68875" y2="74789"/>
                        <a14:foregroundMark x1="68875" y1="74227" x2="68875" y2="74227"/>
                        <a14:foregroundMark x1="68875" y1="73852" x2="68875" y2="73852"/>
                        <a14:foregroundMark x1="26188" y1="88379" x2="26188" y2="88379"/>
                        <a14:foregroundMark x1="27125" y1="89597" x2="27125" y2="89597"/>
                        <a14:foregroundMark x1="31750" y1="92596" x2="31750" y2="92596"/>
                        <a14:foregroundMark x1="21938" y1="78913" x2="21938" y2="78913"/>
                        <a14:foregroundMark x1="21813" y1="78913" x2="21813" y2="78913"/>
                        <a14:foregroundMark x1="21750" y1="78163" x2="21750" y2="78163"/>
                        <a14:foregroundMark x1="21375" y1="77038" x2="21375" y2="77038"/>
                      </a14:backgroundRemoval>
                    </a14:imgEffect>
                  </a14:imgLayer>
                </a14:imgProps>
              </a:ext>
              <a:ext uri="{28A0092B-C50C-407E-A947-70E740481C1C}">
                <a14:useLocalDpi xmlns:a14="http://schemas.microsoft.com/office/drawing/2010/main" val="0"/>
              </a:ext>
            </a:extLst>
          </a:blip>
          <a:srcRect/>
          <a:stretch>
            <a:fillRect/>
          </a:stretch>
        </p:blipFill>
        <p:spPr bwMode="auto">
          <a:xfrm>
            <a:off x="9926739" y="120322"/>
            <a:ext cx="2924366" cy="1950179"/>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E561EF63-4A00-4B45-B7D8-F15468EBF78A}"/>
              </a:ext>
            </a:extLst>
          </p:cNvPr>
          <p:cNvSpPr txBox="1"/>
          <p:nvPr/>
        </p:nvSpPr>
        <p:spPr>
          <a:xfrm>
            <a:off x="10223296" y="2020772"/>
            <a:ext cx="1577676" cy="184666"/>
          </a:xfrm>
          <a:prstGeom prst="rect">
            <a:avLst/>
          </a:prstGeom>
          <a:noFill/>
        </p:spPr>
        <p:txBody>
          <a:bodyPr wrap="none" rtlCol="0">
            <a:spAutoFit/>
          </a:bodyPr>
          <a:lstStyle/>
          <a:p>
            <a:r>
              <a:rPr lang="en-US" sz="600" dirty="0"/>
              <a:t>Punch card / punch tape ©</a:t>
            </a:r>
            <a:r>
              <a:rPr lang="en-US" sz="600" dirty="0" err="1"/>
              <a:t>Shutterstock.com</a:t>
            </a:r>
            <a:endParaRPr lang="en-US" sz="600" dirty="0"/>
          </a:p>
        </p:txBody>
      </p:sp>
      <p:pic>
        <p:nvPicPr>
          <p:cNvPr id="41" name="Picture 6">
            <a:extLst>
              <a:ext uri="{FF2B5EF4-FFF2-40B4-BE49-F238E27FC236}">
                <a16:creationId xmlns:a16="http://schemas.microsoft.com/office/drawing/2014/main" id="{D388EF65-ADA5-3046-999A-AE12F2D1EB1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343886" y="3818016"/>
            <a:ext cx="1774100" cy="2919662"/>
          </a:xfrm>
          <a:prstGeom prst="rect">
            <a:avLst/>
          </a:prstGeom>
          <a:noFill/>
          <a:extLst>
            <a:ext uri="{909E8E84-426E-40DD-AFC4-6F175D3DCCD1}">
              <a14:hiddenFill xmlns:a14="http://schemas.microsoft.com/office/drawing/2010/main">
                <a:solidFill>
                  <a:srgbClr val="FFFFFF"/>
                </a:solidFill>
              </a14:hiddenFill>
            </a:ext>
          </a:extLst>
        </p:spPr>
      </p:pic>
      <p:sp>
        <p:nvSpPr>
          <p:cNvPr id="42" name="TextBox 41">
            <a:extLst>
              <a:ext uri="{FF2B5EF4-FFF2-40B4-BE49-F238E27FC236}">
                <a16:creationId xmlns:a16="http://schemas.microsoft.com/office/drawing/2014/main" id="{7DC969A1-492C-214C-9F88-98C8152EF883}"/>
              </a:ext>
            </a:extLst>
          </p:cNvPr>
          <p:cNvSpPr txBox="1"/>
          <p:nvPr/>
        </p:nvSpPr>
        <p:spPr>
          <a:xfrm>
            <a:off x="8702102" y="3711043"/>
            <a:ext cx="1443024" cy="184666"/>
          </a:xfrm>
          <a:prstGeom prst="rect">
            <a:avLst/>
          </a:prstGeom>
          <a:noFill/>
        </p:spPr>
        <p:txBody>
          <a:bodyPr wrap="none" rtlCol="0">
            <a:spAutoFit/>
          </a:bodyPr>
          <a:lstStyle/>
          <a:p>
            <a:r>
              <a:rPr lang="en-US" sz="600" dirty="0"/>
              <a:t>Vacuum tube / transistor photo by Bohn</a:t>
            </a:r>
          </a:p>
        </p:txBody>
      </p:sp>
      <p:pic>
        <p:nvPicPr>
          <p:cNvPr id="44" name="Picture 8">
            <a:extLst>
              <a:ext uri="{FF2B5EF4-FFF2-40B4-BE49-F238E27FC236}">
                <a16:creationId xmlns:a16="http://schemas.microsoft.com/office/drawing/2014/main" id="{3B44D0C3-04BF-AD4A-8ADA-514D20D72E58}"/>
              </a:ext>
            </a:extLst>
          </p:cNvPr>
          <p:cNvPicPr>
            <a:picLocks noChangeAspect="1" noChangeArrowheads="1"/>
          </p:cNvPicPr>
          <p:nvPr/>
        </p:nvPicPr>
        <p:blipFill>
          <a:blip r:embed="rId11">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699791" y="1314871"/>
            <a:ext cx="3644095" cy="14289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034489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randombar(vertical)">
                                      <p:cBhvr>
                                        <p:cTn id="7" dur="500"/>
                                        <p:tgtEl>
                                          <p:spTgt spid="11"/>
                                        </p:tgtEl>
                                      </p:cBhvr>
                                    </p:animEffect>
                                  </p:childTnLst>
                                </p:cTn>
                              </p:par>
                              <p:par>
                                <p:cTn id="8" presetID="14" presetClass="entr" presetSubtype="5"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vertical)">
                                      <p:cBhvr>
                                        <p:cTn id="10" dur="500"/>
                                        <p:tgtEl>
                                          <p:spTgt spid="15"/>
                                        </p:tgtEl>
                                      </p:cBhvr>
                                    </p:animEffect>
                                  </p:childTnLst>
                                </p:cTn>
                              </p:par>
                              <p:par>
                                <p:cTn id="11" presetID="14" presetClass="entr" presetSubtype="5"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randombar(vertical)">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xit" presetSubtype="5" fill="hold" grpId="1" nodeType="clickEffect">
                                  <p:stCondLst>
                                    <p:cond delay="0"/>
                                  </p:stCondLst>
                                  <p:childTnLst>
                                    <p:animEffect transition="out" filter="randombar(vertical)">
                                      <p:cBhvr>
                                        <p:cTn id="17" dur="500"/>
                                        <p:tgtEl>
                                          <p:spTgt spid="17"/>
                                        </p:tgtEl>
                                      </p:cBhvr>
                                    </p:animEffect>
                                    <p:set>
                                      <p:cBhvr>
                                        <p:cTn id="18" dur="1" fill="hold">
                                          <p:stCondLst>
                                            <p:cond delay="499"/>
                                          </p:stCondLst>
                                        </p:cTn>
                                        <p:tgtEl>
                                          <p:spTgt spid="17"/>
                                        </p:tgtEl>
                                        <p:attrNameLst>
                                          <p:attrName>style.visibility</p:attrName>
                                        </p:attrNameLst>
                                      </p:cBhvr>
                                      <p:to>
                                        <p:strVal val="hidden"/>
                                      </p:to>
                                    </p:set>
                                  </p:childTnLst>
                                </p:cTn>
                              </p:par>
                              <p:par>
                                <p:cTn id="19" presetID="14" presetClass="exit" presetSubtype="5" fill="hold" nodeType="withEffect">
                                  <p:stCondLst>
                                    <p:cond delay="0"/>
                                  </p:stCondLst>
                                  <p:childTnLst>
                                    <p:animEffect transition="out" filter="randombar(vertical)">
                                      <p:cBhvr>
                                        <p:cTn id="20" dur="500"/>
                                        <p:tgtEl>
                                          <p:spTgt spid="11"/>
                                        </p:tgtEl>
                                      </p:cBhvr>
                                    </p:animEffect>
                                    <p:set>
                                      <p:cBhvr>
                                        <p:cTn id="21" dur="1" fill="hold">
                                          <p:stCondLst>
                                            <p:cond delay="499"/>
                                          </p:stCondLst>
                                        </p:cTn>
                                        <p:tgtEl>
                                          <p:spTgt spid="11"/>
                                        </p:tgtEl>
                                        <p:attrNameLst>
                                          <p:attrName>style.visibility</p:attrName>
                                        </p:attrNameLst>
                                      </p:cBhvr>
                                      <p:to>
                                        <p:strVal val="hidden"/>
                                      </p:to>
                                    </p:set>
                                  </p:childTnLst>
                                </p:cTn>
                              </p:par>
                              <p:par>
                                <p:cTn id="22" presetID="14" presetClass="exit" presetSubtype="5" fill="hold" nodeType="withEffect">
                                  <p:stCondLst>
                                    <p:cond delay="0"/>
                                  </p:stCondLst>
                                  <p:childTnLst>
                                    <p:animEffect transition="out" filter="randombar(vertical)">
                                      <p:cBhvr>
                                        <p:cTn id="23" dur="500"/>
                                        <p:tgtEl>
                                          <p:spTgt spid="15"/>
                                        </p:tgtEl>
                                      </p:cBhvr>
                                    </p:animEffect>
                                    <p:set>
                                      <p:cBhvr>
                                        <p:cTn id="24" dur="1" fill="hold">
                                          <p:stCondLst>
                                            <p:cond delay="499"/>
                                          </p:stCondLst>
                                        </p:cTn>
                                        <p:tgtEl>
                                          <p:spTgt spid="15"/>
                                        </p:tgtEl>
                                        <p:attrNameLst>
                                          <p:attrName>style.visibility</p:attrName>
                                        </p:attrNameLst>
                                      </p:cBhvr>
                                      <p:to>
                                        <p:strVal val="hidden"/>
                                      </p:to>
                                    </p:set>
                                  </p:childTnLst>
                                </p:cTn>
                              </p:par>
                              <p:par>
                                <p:cTn id="25" presetID="14" presetClass="entr" presetSubtype="5" fill="hold" nodeType="withEffect">
                                  <p:stCondLst>
                                    <p:cond delay="0"/>
                                  </p:stCondLst>
                                  <p:childTnLst>
                                    <p:set>
                                      <p:cBhvr>
                                        <p:cTn id="26" dur="1" fill="hold">
                                          <p:stCondLst>
                                            <p:cond delay="0"/>
                                          </p:stCondLst>
                                        </p:cTn>
                                        <p:tgtEl>
                                          <p:spTgt spid="41"/>
                                        </p:tgtEl>
                                        <p:attrNameLst>
                                          <p:attrName>style.visibility</p:attrName>
                                        </p:attrNameLst>
                                      </p:cBhvr>
                                      <p:to>
                                        <p:strVal val="visible"/>
                                      </p:to>
                                    </p:set>
                                    <p:animEffect transition="in" filter="randombar(vertical)">
                                      <p:cBhvr>
                                        <p:cTn id="27" dur="500"/>
                                        <p:tgtEl>
                                          <p:spTgt spid="41"/>
                                        </p:tgtEl>
                                      </p:cBhvr>
                                    </p:animEffect>
                                  </p:childTnLst>
                                </p:cTn>
                              </p:par>
                              <p:par>
                                <p:cTn id="28" presetID="14" presetClass="entr" presetSubtype="5" fill="hold" grpId="0" nodeType="withEffect">
                                  <p:stCondLst>
                                    <p:cond delay="0"/>
                                  </p:stCondLst>
                                  <p:childTnLst>
                                    <p:set>
                                      <p:cBhvr>
                                        <p:cTn id="29" dur="1" fill="hold">
                                          <p:stCondLst>
                                            <p:cond delay="0"/>
                                          </p:stCondLst>
                                        </p:cTn>
                                        <p:tgtEl>
                                          <p:spTgt spid="42"/>
                                        </p:tgtEl>
                                        <p:attrNameLst>
                                          <p:attrName>style.visibility</p:attrName>
                                        </p:attrNameLst>
                                      </p:cBhvr>
                                      <p:to>
                                        <p:strVal val="visible"/>
                                      </p:to>
                                    </p:set>
                                    <p:animEffect transition="in" filter="randombar(vertical)">
                                      <p:cBhvr>
                                        <p:cTn id="30" dur="500"/>
                                        <p:tgtEl>
                                          <p:spTgt spid="42"/>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xit" presetSubtype="5" fill="hold" grpId="1" nodeType="clickEffect">
                                  <p:stCondLst>
                                    <p:cond delay="0"/>
                                  </p:stCondLst>
                                  <p:childTnLst>
                                    <p:animEffect transition="out" filter="randombar(vertical)">
                                      <p:cBhvr>
                                        <p:cTn id="34" dur="500"/>
                                        <p:tgtEl>
                                          <p:spTgt spid="42"/>
                                        </p:tgtEl>
                                      </p:cBhvr>
                                    </p:animEffect>
                                    <p:set>
                                      <p:cBhvr>
                                        <p:cTn id="35" dur="1" fill="hold">
                                          <p:stCondLst>
                                            <p:cond delay="499"/>
                                          </p:stCondLst>
                                        </p:cTn>
                                        <p:tgtEl>
                                          <p:spTgt spid="42"/>
                                        </p:tgtEl>
                                        <p:attrNameLst>
                                          <p:attrName>style.visibility</p:attrName>
                                        </p:attrNameLst>
                                      </p:cBhvr>
                                      <p:to>
                                        <p:strVal val="hidden"/>
                                      </p:to>
                                    </p:set>
                                  </p:childTnLst>
                                </p:cTn>
                              </p:par>
                              <p:par>
                                <p:cTn id="36" presetID="14" presetClass="exit" presetSubtype="5" fill="hold" nodeType="withEffect">
                                  <p:stCondLst>
                                    <p:cond delay="0"/>
                                  </p:stCondLst>
                                  <p:childTnLst>
                                    <p:animEffect transition="out" filter="randombar(vertical)">
                                      <p:cBhvr>
                                        <p:cTn id="37" dur="500"/>
                                        <p:tgtEl>
                                          <p:spTgt spid="41"/>
                                        </p:tgtEl>
                                      </p:cBhvr>
                                    </p:animEffect>
                                    <p:set>
                                      <p:cBhvr>
                                        <p:cTn id="38" dur="1" fill="hold">
                                          <p:stCondLst>
                                            <p:cond delay="499"/>
                                          </p:stCondLst>
                                        </p:cTn>
                                        <p:tgtEl>
                                          <p:spTgt spid="41"/>
                                        </p:tgtEl>
                                        <p:attrNameLst>
                                          <p:attrName>style.visibility</p:attrName>
                                        </p:attrNameLst>
                                      </p:cBhvr>
                                      <p:to>
                                        <p:strVal val="hidden"/>
                                      </p:to>
                                    </p:set>
                                  </p:childTnLst>
                                </p:cTn>
                              </p:par>
                              <p:par>
                                <p:cTn id="39" presetID="14" presetClass="entr" presetSubtype="5"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randombar(vertical)">
                                      <p:cBhvr>
                                        <p:cTn id="41" dur="500"/>
                                        <p:tgtEl>
                                          <p:spTgt spid="44"/>
                                        </p:tgtEl>
                                      </p:cBhvr>
                                    </p:animEffect>
                                  </p:childTnLst>
                                </p:cTn>
                              </p:par>
                            </p:childTnLst>
                          </p:cTn>
                        </p:par>
                      </p:childTnLst>
                    </p:cTn>
                  </p:par>
                  <p:par>
                    <p:cTn id="42" fill="hold">
                      <p:stCondLst>
                        <p:cond delay="indefinite"/>
                      </p:stCondLst>
                      <p:childTnLst>
                        <p:par>
                          <p:cTn id="43" fill="hold">
                            <p:stCondLst>
                              <p:cond delay="0"/>
                            </p:stCondLst>
                            <p:childTnLst>
                              <p:par>
                                <p:cTn id="44" presetID="14" presetClass="exit" presetSubtype="5" fill="hold" nodeType="clickEffect">
                                  <p:stCondLst>
                                    <p:cond delay="0"/>
                                  </p:stCondLst>
                                  <p:childTnLst>
                                    <p:animEffect transition="out" filter="randombar(vertical)">
                                      <p:cBhvr>
                                        <p:cTn id="45" dur="500"/>
                                        <p:tgtEl>
                                          <p:spTgt spid="44"/>
                                        </p:tgtEl>
                                      </p:cBhvr>
                                    </p:animEffect>
                                    <p:set>
                                      <p:cBhvr>
                                        <p:cTn id="46" dur="1" fill="hold">
                                          <p:stCondLst>
                                            <p:cond delay="499"/>
                                          </p:stCondLst>
                                        </p:cTn>
                                        <p:tgtEl>
                                          <p:spTgt spid="44"/>
                                        </p:tgtEl>
                                        <p:attrNameLst>
                                          <p:attrName>style.visibility</p:attrName>
                                        </p:attrNameLst>
                                      </p:cBhvr>
                                      <p:to>
                                        <p:strVal val="hidden"/>
                                      </p:to>
                                    </p:set>
                                  </p:childTnLst>
                                </p:cTn>
                              </p:par>
                              <p:par>
                                <p:cTn id="47" presetID="14" presetClass="entr" presetSubtype="5" fill="hold" grpId="0" nodeType="withEffect">
                                  <p:stCondLst>
                                    <p:cond delay="0"/>
                                  </p:stCondLst>
                                  <p:childTnLst>
                                    <p:set>
                                      <p:cBhvr>
                                        <p:cTn id="48" dur="1" fill="hold">
                                          <p:stCondLst>
                                            <p:cond delay="0"/>
                                          </p:stCondLst>
                                        </p:cTn>
                                        <p:tgtEl>
                                          <p:spTgt spid="43"/>
                                        </p:tgtEl>
                                        <p:attrNameLst>
                                          <p:attrName>style.visibility</p:attrName>
                                        </p:attrNameLst>
                                      </p:cBhvr>
                                      <p:to>
                                        <p:strVal val="visible"/>
                                      </p:to>
                                    </p:set>
                                    <p:animEffect transition="in" filter="randombar(vertical)">
                                      <p:cBhvr>
                                        <p:cTn id="49" dur="500"/>
                                        <p:tgtEl>
                                          <p:spTgt spid="43"/>
                                        </p:tgtEl>
                                      </p:cBhvr>
                                    </p:animEffect>
                                  </p:childTnLst>
                                </p:cTn>
                              </p:par>
                              <p:par>
                                <p:cTn id="50" presetID="14" presetClass="entr" presetSubtype="5" fill="hold" nodeType="with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randombar(vertical)">
                                      <p:cBhvr>
                                        <p:cTn id="52" dur="500"/>
                                        <p:tgtEl>
                                          <p:spTgt spid="14"/>
                                        </p:tgtEl>
                                      </p:cBhvr>
                                    </p:animEffect>
                                  </p:childTnLst>
                                </p:cTn>
                              </p:par>
                              <p:par>
                                <p:cTn id="53" presetID="1" presetClass="mediacall" presetSubtype="0" fill="hold" nodeType="withEffect">
                                  <p:stCondLst>
                                    <p:cond delay="0"/>
                                  </p:stCondLst>
                                  <p:childTnLst>
                                    <p:cmd type="call" cmd="playFrom(0.0)">
                                      <p:cBhvr>
                                        <p:cTn id="54" dur="6765"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55" fill="hold" display="0">
                  <p:stCondLst>
                    <p:cond delay="indefinite"/>
                  </p:stCondLst>
                  <p:endCondLst>
                    <p:cond evt="onStopAudio" delay="0">
                      <p:tgtEl>
                        <p:sldTgt/>
                      </p:tgtEl>
                    </p:cond>
                  </p:endCondLst>
                </p:cTn>
                <p:tgtEl>
                  <p:spTgt spid="14"/>
                </p:tgtEl>
              </p:cMediaNode>
            </p:audio>
          </p:childTnLst>
        </p:cTn>
      </p:par>
    </p:tnLst>
    <p:bldLst>
      <p:bldP spid="43" grpId="0"/>
      <p:bldP spid="17" grpId="0"/>
      <p:bldP spid="17" grpId="1"/>
      <p:bldP spid="42" grpId="0"/>
      <p:bldP spid="4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Choosing a number base</a:t>
            </a:r>
          </a:p>
        </p:txBody>
      </p:sp>
      <p:sp>
        <p:nvSpPr>
          <p:cNvPr id="3" name="Content Placeholder 2"/>
          <p:cNvSpPr>
            <a:spLocks noGrp="1"/>
          </p:cNvSpPr>
          <p:nvPr>
            <p:ph idx="1"/>
          </p:nvPr>
        </p:nvSpPr>
        <p:spPr/>
        <p:txBody>
          <a:bodyPr/>
          <a:lstStyle/>
          <a:p>
            <a:r>
              <a:rPr lang="en-US" dirty="0"/>
              <a:t>Binary Coded Decimal (BCD)</a:t>
            </a:r>
          </a:p>
          <a:p>
            <a:r>
              <a:rPr lang="en-US" dirty="0"/>
              <a:t>Uses four bits to represent decimal values</a:t>
            </a:r>
          </a:p>
          <a:p>
            <a:pPr lvl="1"/>
            <a:r>
              <a:rPr lang="en-US" dirty="0"/>
              <a:t>Easy conversion to human-readable form</a:t>
            </a:r>
          </a:p>
          <a:p>
            <a:pPr lvl="1"/>
            <a:r>
              <a:rPr lang="en-US" dirty="0"/>
              <a:t>Wiring processors to perform math just as convoluted as ENIAC</a:t>
            </a:r>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5" name="Slide Number Placeholder 4"/>
          <p:cNvSpPr>
            <a:spLocks noGrp="1"/>
          </p:cNvSpPr>
          <p:nvPr>
            <p:ph type="sldNum" sz="quarter" idx="12"/>
          </p:nvPr>
        </p:nvSpPr>
        <p:spPr/>
        <p:txBody>
          <a:bodyPr/>
          <a:lstStyle/>
          <a:p>
            <a:fld id="{B30C84D9-7A41-4FEB-892B-80917372DB87}" type="slidenum">
              <a:rPr lang="en-US" smtClean="0"/>
              <a:t>8</a:t>
            </a:fld>
            <a:endParaRPr lang="en-US"/>
          </a:p>
        </p:txBody>
      </p:sp>
    </p:spTree>
    <p:extLst>
      <p:ext uri="{BB962C8B-B14F-4D97-AF65-F5344CB8AC3E}">
        <p14:creationId xmlns:p14="http://schemas.microsoft.com/office/powerpoint/2010/main" val="40541247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Choosing a number base</a:t>
            </a:r>
          </a:p>
        </p:txBody>
      </p:sp>
      <p:sp>
        <p:nvSpPr>
          <p:cNvPr id="3" name="Content Placeholder 2"/>
          <p:cNvSpPr>
            <a:spLocks noGrp="1"/>
          </p:cNvSpPr>
          <p:nvPr>
            <p:ph idx="1"/>
          </p:nvPr>
        </p:nvSpPr>
        <p:spPr/>
        <p:txBody>
          <a:bodyPr/>
          <a:lstStyle/>
          <a:p>
            <a:r>
              <a:rPr lang="en-US" dirty="0"/>
              <a:t>Base 16		[0 1 2 3 4 5 6 7 8 9 A B C D E F]</a:t>
            </a:r>
          </a:p>
          <a:p>
            <a:r>
              <a:rPr lang="en-US" dirty="0"/>
              <a:t>Hexadecimal, or “hex”</a:t>
            </a:r>
          </a:p>
          <a:p>
            <a:r>
              <a:rPr lang="en-US" dirty="0"/>
              <a:t>A more-compact representation of Base 2</a:t>
            </a:r>
          </a:p>
          <a:p>
            <a:pPr lvl="1"/>
            <a:r>
              <a:rPr lang="en-US" dirty="0"/>
              <a:t>(Slightly) more human-readable than binary</a:t>
            </a:r>
          </a:p>
          <a:p>
            <a:pPr lvl="1"/>
            <a:r>
              <a:rPr lang="en-US" dirty="0"/>
              <a:t>Each hex digit corresponds to four bits</a:t>
            </a:r>
          </a:p>
          <a:p>
            <a:pPr lvl="1"/>
            <a:r>
              <a:rPr lang="en-US" dirty="0"/>
              <a:t>Exactly two hex digits needed to represent a byte</a:t>
            </a:r>
          </a:p>
          <a:p>
            <a:r>
              <a:rPr lang="en-US" dirty="0"/>
              <a:t>In C, indicate hex representation with “0x”</a:t>
            </a:r>
          </a:p>
          <a:p>
            <a:pPr lvl="1"/>
            <a:r>
              <a:rPr lang="en-US" dirty="0"/>
              <a:t>FA1D37B</a:t>
            </a:r>
            <a:r>
              <a:rPr lang="en-US" baseline="-25000" dirty="0"/>
              <a:t>16</a:t>
            </a:r>
            <a:r>
              <a:rPr lang="en-US" dirty="0"/>
              <a:t> would be written 0xFA1D37B (or 0xfa1d37b)</a:t>
            </a:r>
          </a:p>
          <a:p>
            <a:pPr lvl="1"/>
            <a:endParaRPr lang="en-US" dirty="0"/>
          </a:p>
          <a:p>
            <a:endParaRPr lang="en-US" dirty="0"/>
          </a:p>
        </p:txBody>
      </p:sp>
      <p:sp>
        <p:nvSpPr>
          <p:cNvPr id="4" name="Footer Placeholder 3"/>
          <p:cNvSpPr>
            <a:spLocks noGrp="1"/>
          </p:cNvSpPr>
          <p:nvPr>
            <p:ph type="ftr" sz="quarter" idx="11"/>
          </p:nvPr>
        </p:nvSpPr>
        <p:spPr/>
        <p:txBody>
          <a:bodyPr/>
          <a:lstStyle/>
          <a:p>
            <a:r>
              <a:rPr lang="en-US"/>
              <a:t>Programming at the Hardware/Software Interface</a:t>
            </a:r>
            <a:endParaRPr lang="en-US" dirty="0"/>
          </a:p>
        </p:txBody>
      </p:sp>
      <p:sp>
        <p:nvSpPr>
          <p:cNvPr id="6" name="Text Placeholder 5"/>
          <p:cNvSpPr>
            <a:spLocks noGrp="1"/>
          </p:cNvSpPr>
          <p:nvPr>
            <p:ph type="body" sz="quarter" idx="13"/>
          </p:nvPr>
        </p:nvSpPr>
        <p:spPr/>
        <p:txBody>
          <a:bodyPr/>
          <a:lstStyle/>
          <a:p>
            <a:r>
              <a:rPr lang="en-US" dirty="0"/>
              <a:t>Slide by Bohn</a:t>
            </a:r>
          </a:p>
        </p:txBody>
      </p:sp>
      <p:sp>
        <p:nvSpPr>
          <p:cNvPr id="5" name="Slide Number Placeholder 4"/>
          <p:cNvSpPr>
            <a:spLocks noGrp="1"/>
          </p:cNvSpPr>
          <p:nvPr>
            <p:ph type="sldNum" sz="quarter" idx="12"/>
          </p:nvPr>
        </p:nvSpPr>
        <p:spPr/>
        <p:txBody>
          <a:bodyPr/>
          <a:lstStyle/>
          <a:p>
            <a:fld id="{B30C84D9-7A41-4FEB-892B-80917372DB87}" type="slidenum">
              <a:rPr lang="en-US" smtClean="0"/>
              <a:t>9</a:t>
            </a:fld>
            <a:endParaRPr lang="en-US"/>
          </a:p>
        </p:txBody>
      </p:sp>
      <p:graphicFrame>
        <p:nvGraphicFramePr>
          <p:cNvPr id="7" name="Table 6"/>
          <p:cNvGraphicFramePr>
            <a:graphicFrameLocks noGrp="1"/>
          </p:cNvGraphicFramePr>
          <p:nvPr>
            <p:extLst>
              <p:ext uri="{D42A27DB-BD31-4B8C-83A1-F6EECF244321}">
                <p14:modId xmlns:p14="http://schemas.microsoft.com/office/powerpoint/2010/main" val="502647512"/>
              </p:ext>
            </p:extLst>
          </p:nvPr>
        </p:nvGraphicFramePr>
        <p:xfrm>
          <a:off x="9296401" y="234632"/>
          <a:ext cx="2406648" cy="6304280"/>
        </p:xfrm>
        <a:graphic>
          <a:graphicData uri="http://schemas.openxmlformats.org/drawingml/2006/table">
            <a:tbl>
              <a:tblPr firstRow="1" bandRow="1">
                <a:tableStyleId>{5C22544A-7EE6-4342-B048-85BDC9FD1C3A}</a:tableStyleId>
              </a:tblPr>
              <a:tblGrid>
                <a:gridCol w="802216">
                  <a:extLst>
                    <a:ext uri="{9D8B030D-6E8A-4147-A177-3AD203B41FA5}">
                      <a16:colId xmlns:a16="http://schemas.microsoft.com/office/drawing/2014/main" val="2469763087"/>
                    </a:ext>
                  </a:extLst>
                </a:gridCol>
                <a:gridCol w="802216">
                  <a:extLst>
                    <a:ext uri="{9D8B030D-6E8A-4147-A177-3AD203B41FA5}">
                      <a16:colId xmlns:a16="http://schemas.microsoft.com/office/drawing/2014/main" val="1986114865"/>
                    </a:ext>
                  </a:extLst>
                </a:gridCol>
                <a:gridCol w="802216">
                  <a:extLst>
                    <a:ext uri="{9D8B030D-6E8A-4147-A177-3AD203B41FA5}">
                      <a16:colId xmlns:a16="http://schemas.microsoft.com/office/drawing/2014/main" val="3250702217"/>
                    </a:ext>
                  </a:extLst>
                </a:gridCol>
              </a:tblGrid>
              <a:tr h="370840">
                <a:tc>
                  <a:txBody>
                    <a:bodyPr/>
                    <a:lstStyle/>
                    <a:p>
                      <a:pPr algn="ctr"/>
                      <a:r>
                        <a:rPr lang="en-US" dirty="0"/>
                        <a:t>Hex</a:t>
                      </a:r>
                    </a:p>
                  </a:txBody>
                  <a:tcPr anchor="b"/>
                </a:tc>
                <a:tc>
                  <a:txBody>
                    <a:bodyPr/>
                    <a:lstStyle/>
                    <a:p>
                      <a:pPr algn="ctr"/>
                      <a:r>
                        <a:rPr lang="en-US" dirty="0"/>
                        <a:t>Binary</a:t>
                      </a:r>
                    </a:p>
                  </a:txBody>
                  <a:tcPr anchor="b"/>
                </a:tc>
                <a:tc>
                  <a:txBody>
                    <a:bodyPr/>
                    <a:lstStyle/>
                    <a:p>
                      <a:pPr algn="ctr"/>
                      <a:r>
                        <a:rPr lang="en-US" sz="1400" dirty="0"/>
                        <a:t>Decimal</a:t>
                      </a:r>
                    </a:p>
                  </a:txBody>
                  <a:tcPr anchor="b"/>
                </a:tc>
                <a:extLst>
                  <a:ext uri="{0D108BD9-81ED-4DB2-BD59-A6C34878D82A}">
                    <a16:rowId xmlns:a16="http://schemas.microsoft.com/office/drawing/2014/main" val="3762869149"/>
                  </a:ext>
                </a:extLst>
              </a:tr>
              <a:tr h="370840">
                <a:tc>
                  <a:txBody>
                    <a:bodyPr/>
                    <a:lstStyle/>
                    <a:p>
                      <a:pPr algn="ctr"/>
                      <a:r>
                        <a:rPr lang="en-US" dirty="0"/>
                        <a:t>0</a:t>
                      </a:r>
                    </a:p>
                  </a:txBody>
                  <a:tcPr/>
                </a:tc>
                <a:tc>
                  <a:txBody>
                    <a:bodyPr/>
                    <a:lstStyle/>
                    <a:p>
                      <a:pPr algn="ctr"/>
                      <a:r>
                        <a:rPr lang="en-US" dirty="0"/>
                        <a:t>0000</a:t>
                      </a:r>
                    </a:p>
                  </a:txBody>
                  <a:tcPr/>
                </a:tc>
                <a:tc>
                  <a:txBody>
                    <a:bodyPr/>
                    <a:lstStyle/>
                    <a:p>
                      <a:pPr algn="ctr"/>
                      <a:r>
                        <a:rPr lang="en-US" dirty="0"/>
                        <a:t>0</a:t>
                      </a:r>
                    </a:p>
                  </a:txBody>
                  <a:tcPr/>
                </a:tc>
                <a:extLst>
                  <a:ext uri="{0D108BD9-81ED-4DB2-BD59-A6C34878D82A}">
                    <a16:rowId xmlns:a16="http://schemas.microsoft.com/office/drawing/2014/main" val="1252144619"/>
                  </a:ext>
                </a:extLst>
              </a:tr>
              <a:tr h="370840">
                <a:tc>
                  <a:txBody>
                    <a:bodyPr/>
                    <a:lstStyle/>
                    <a:p>
                      <a:pPr algn="ctr"/>
                      <a:r>
                        <a:rPr lang="en-US" dirty="0"/>
                        <a:t>1</a:t>
                      </a:r>
                    </a:p>
                  </a:txBody>
                  <a:tcPr/>
                </a:tc>
                <a:tc>
                  <a:txBody>
                    <a:bodyPr/>
                    <a:lstStyle/>
                    <a:p>
                      <a:pPr algn="ctr"/>
                      <a:r>
                        <a:rPr lang="en-US" dirty="0"/>
                        <a:t>0001</a:t>
                      </a:r>
                    </a:p>
                  </a:txBody>
                  <a:tcPr/>
                </a:tc>
                <a:tc>
                  <a:txBody>
                    <a:bodyPr/>
                    <a:lstStyle/>
                    <a:p>
                      <a:pPr algn="ctr"/>
                      <a:r>
                        <a:rPr lang="en-US" dirty="0"/>
                        <a:t>1</a:t>
                      </a:r>
                    </a:p>
                  </a:txBody>
                  <a:tcPr/>
                </a:tc>
                <a:extLst>
                  <a:ext uri="{0D108BD9-81ED-4DB2-BD59-A6C34878D82A}">
                    <a16:rowId xmlns:a16="http://schemas.microsoft.com/office/drawing/2014/main" val="3441956937"/>
                  </a:ext>
                </a:extLst>
              </a:tr>
              <a:tr h="370840">
                <a:tc>
                  <a:txBody>
                    <a:bodyPr/>
                    <a:lstStyle/>
                    <a:p>
                      <a:pPr algn="ctr"/>
                      <a:r>
                        <a:rPr lang="en-US" dirty="0"/>
                        <a:t>2</a:t>
                      </a:r>
                    </a:p>
                  </a:txBody>
                  <a:tcPr/>
                </a:tc>
                <a:tc>
                  <a:txBody>
                    <a:bodyPr/>
                    <a:lstStyle/>
                    <a:p>
                      <a:pPr algn="ctr"/>
                      <a:r>
                        <a:rPr lang="en-US" dirty="0"/>
                        <a:t>0010</a:t>
                      </a:r>
                    </a:p>
                  </a:txBody>
                  <a:tcPr/>
                </a:tc>
                <a:tc>
                  <a:txBody>
                    <a:bodyPr/>
                    <a:lstStyle/>
                    <a:p>
                      <a:pPr algn="ctr"/>
                      <a:r>
                        <a:rPr lang="en-US" dirty="0"/>
                        <a:t>2</a:t>
                      </a:r>
                    </a:p>
                  </a:txBody>
                  <a:tcPr/>
                </a:tc>
                <a:extLst>
                  <a:ext uri="{0D108BD9-81ED-4DB2-BD59-A6C34878D82A}">
                    <a16:rowId xmlns:a16="http://schemas.microsoft.com/office/drawing/2014/main" val="1120559060"/>
                  </a:ext>
                </a:extLst>
              </a:tr>
              <a:tr h="370840">
                <a:tc>
                  <a:txBody>
                    <a:bodyPr/>
                    <a:lstStyle/>
                    <a:p>
                      <a:pPr algn="ctr"/>
                      <a:r>
                        <a:rPr lang="en-US" dirty="0"/>
                        <a:t>3</a:t>
                      </a:r>
                    </a:p>
                  </a:txBody>
                  <a:tcPr/>
                </a:tc>
                <a:tc>
                  <a:txBody>
                    <a:bodyPr/>
                    <a:lstStyle/>
                    <a:p>
                      <a:pPr algn="ctr"/>
                      <a:r>
                        <a:rPr lang="en-US" dirty="0"/>
                        <a:t>0011</a:t>
                      </a:r>
                    </a:p>
                  </a:txBody>
                  <a:tcPr/>
                </a:tc>
                <a:tc>
                  <a:txBody>
                    <a:bodyPr/>
                    <a:lstStyle/>
                    <a:p>
                      <a:pPr algn="ctr"/>
                      <a:r>
                        <a:rPr lang="en-US" dirty="0"/>
                        <a:t>3</a:t>
                      </a:r>
                    </a:p>
                  </a:txBody>
                  <a:tcPr/>
                </a:tc>
                <a:extLst>
                  <a:ext uri="{0D108BD9-81ED-4DB2-BD59-A6C34878D82A}">
                    <a16:rowId xmlns:a16="http://schemas.microsoft.com/office/drawing/2014/main" val="2250394542"/>
                  </a:ext>
                </a:extLst>
              </a:tr>
              <a:tr h="370840">
                <a:tc>
                  <a:txBody>
                    <a:bodyPr/>
                    <a:lstStyle/>
                    <a:p>
                      <a:pPr algn="ctr"/>
                      <a:r>
                        <a:rPr lang="en-US" dirty="0"/>
                        <a:t>4</a:t>
                      </a:r>
                    </a:p>
                  </a:txBody>
                  <a:tcPr/>
                </a:tc>
                <a:tc>
                  <a:txBody>
                    <a:bodyPr/>
                    <a:lstStyle/>
                    <a:p>
                      <a:pPr algn="ctr"/>
                      <a:r>
                        <a:rPr lang="en-US" dirty="0"/>
                        <a:t>0100</a:t>
                      </a:r>
                    </a:p>
                  </a:txBody>
                  <a:tcPr/>
                </a:tc>
                <a:tc>
                  <a:txBody>
                    <a:bodyPr/>
                    <a:lstStyle/>
                    <a:p>
                      <a:pPr algn="ctr"/>
                      <a:r>
                        <a:rPr lang="en-US" dirty="0"/>
                        <a:t>4</a:t>
                      </a:r>
                    </a:p>
                  </a:txBody>
                  <a:tcPr/>
                </a:tc>
                <a:extLst>
                  <a:ext uri="{0D108BD9-81ED-4DB2-BD59-A6C34878D82A}">
                    <a16:rowId xmlns:a16="http://schemas.microsoft.com/office/drawing/2014/main" val="3481705091"/>
                  </a:ext>
                </a:extLst>
              </a:tr>
              <a:tr h="370840">
                <a:tc>
                  <a:txBody>
                    <a:bodyPr/>
                    <a:lstStyle/>
                    <a:p>
                      <a:pPr algn="ctr"/>
                      <a:r>
                        <a:rPr lang="en-US" dirty="0"/>
                        <a:t>5</a:t>
                      </a:r>
                    </a:p>
                  </a:txBody>
                  <a:tcPr/>
                </a:tc>
                <a:tc>
                  <a:txBody>
                    <a:bodyPr/>
                    <a:lstStyle/>
                    <a:p>
                      <a:pPr algn="ctr"/>
                      <a:r>
                        <a:rPr lang="en-US" dirty="0"/>
                        <a:t>0101</a:t>
                      </a:r>
                    </a:p>
                  </a:txBody>
                  <a:tcPr/>
                </a:tc>
                <a:tc>
                  <a:txBody>
                    <a:bodyPr/>
                    <a:lstStyle/>
                    <a:p>
                      <a:pPr algn="ctr"/>
                      <a:r>
                        <a:rPr lang="en-US" dirty="0"/>
                        <a:t>5</a:t>
                      </a:r>
                    </a:p>
                  </a:txBody>
                  <a:tcPr/>
                </a:tc>
                <a:extLst>
                  <a:ext uri="{0D108BD9-81ED-4DB2-BD59-A6C34878D82A}">
                    <a16:rowId xmlns:a16="http://schemas.microsoft.com/office/drawing/2014/main" val="1950735726"/>
                  </a:ext>
                </a:extLst>
              </a:tr>
              <a:tr h="370840">
                <a:tc>
                  <a:txBody>
                    <a:bodyPr/>
                    <a:lstStyle/>
                    <a:p>
                      <a:pPr algn="ctr"/>
                      <a:r>
                        <a:rPr lang="en-US" dirty="0"/>
                        <a:t>6</a:t>
                      </a:r>
                    </a:p>
                  </a:txBody>
                  <a:tcPr/>
                </a:tc>
                <a:tc>
                  <a:txBody>
                    <a:bodyPr/>
                    <a:lstStyle/>
                    <a:p>
                      <a:pPr algn="ctr"/>
                      <a:r>
                        <a:rPr lang="en-US" dirty="0"/>
                        <a:t>0110</a:t>
                      </a:r>
                    </a:p>
                  </a:txBody>
                  <a:tcPr/>
                </a:tc>
                <a:tc>
                  <a:txBody>
                    <a:bodyPr/>
                    <a:lstStyle/>
                    <a:p>
                      <a:pPr algn="ctr"/>
                      <a:r>
                        <a:rPr lang="en-US" dirty="0"/>
                        <a:t>6</a:t>
                      </a:r>
                    </a:p>
                  </a:txBody>
                  <a:tcPr/>
                </a:tc>
                <a:extLst>
                  <a:ext uri="{0D108BD9-81ED-4DB2-BD59-A6C34878D82A}">
                    <a16:rowId xmlns:a16="http://schemas.microsoft.com/office/drawing/2014/main" val="655774712"/>
                  </a:ext>
                </a:extLst>
              </a:tr>
              <a:tr h="370840">
                <a:tc>
                  <a:txBody>
                    <a:bodyPr/>
                    <a:lstStyle/>
                    <a:p>
                      <a:pPr algn="ctr"/>
                      <a:r>
                        <a:rPr lang="en-US" dirty="0"/>
                        <a:t>7</a:t>
                      </a:r>
                    </a:p>
                  </a:txBody>
                  <a:tcPr/>
                </a:tc>
                <a:tc>
                  <a:txBody>
                    <a:bodyPr/>
                    <a:lstStyle/>
                    <a:p>
                      <a:pPr algn="ctr"/>
                      <a:r>
                        <a:rPr lang="en-US" dirty="0"/>
                        <a:t>0111</a:t>
                      </a:r>
                    </a:p>
                  </a:txBody>
                  <a:tcPr/>
                </a:tc>
                <a:tc>
                  <a:txBody>
                    <a:bodyPr/>
                    <a:lstStyle/>
                    <a:p>
                      <a:pPr algn="ctr"/>
                      <a:r>
                        <a:rPr lang="en-US" dirty="0"/>
                        <a:t>7</a:t>
                      </a:r>
                    </a:p>
                  </a:txBody>
                  <a:tcPr/>
                </a:tc>
                <a:extLst>
                  <a:ext uri="{0D108BD9-81ED-4DB2-BD59-A6C34878D82A}">
                    <a16:rowId xmlns:a16="http://schemas.microsoft.com/office/drawing/2014/main" val="4090023091"/>
                  </a:ext>
                </a:extLst>
              </a:tr>
              <a:tr h="370840">
                <a:tc>
                  <a:txBody>
                    <a:bodyPr/>
                    <a:lstStyle/>
                    <a:p>
                      <a:pPr algn="ctr"/>
                      <a:r>
                        <a:rPr lang="en-US" dirty="0"/>
                        <a:t>8</a:t>
                      </a:r>
                    </a:p>
                  </a:txBody>
                  <a:tcPr/>
                </a:tc>
                <a:tc>
                  <a:txBody>
                    <a:bodyPr/>
                    <a:lstStyle/>
                    <a:p>
                      <a:pPr algn="ctr"/>
                      <a:r>
                        <a:rPr lang="en-US" dirty="0"/>
                        <a:t>1000</a:t>
                      </a:r>
                    </a:p>
                  </a:txBody>
                  <a:tcPr/>
                </a:tc>
                <a:tc>
                  <a:txBody>
                    <a:bodyPr/>
                    <a:lstStyle/>
                    <a:p>
                      <a:pPr algn="ctr"/>
                      <a:r>
                        <a:rPr lang="en-US" dirty="0"/>
                        <a:t>8</a:t>
                      </a:r>
                    </a:p>
                  </a:txBody>
                  <a:tcPr/>
                </a:tc>
                <a:extLst>
                  <a:ext uri="{0D108BD9-81ED-4DB2-BD59-A6C34878D82A}">
                    <a16:rowId xmlns:a16="http://schemas.microsoft.com/office/drawing/2014/main" val="3521921549"/>
                  </a:ext>
                </a:extLst>
              </a:tr>
              <a:tr h="370840">
                <a:tc>
                  <a:txBody>
                    <a:bodyPr/>
                    <a:lstStyle/>
                    <a:p>
                      <a:pPr algn="ctr"/>
                      <a:r>
                        <a:rPr lang="en-US" dirty="0"/>
                        <a:t>9</a:t>
                      </a:r>
                    </a:p>
                  </a:txBody>
                  <a:tcPr/>
                </a:tc>
                <a:tc>
                  <a:txBody>
                    <a:bodyPr/>
                    <a:lstStyle/>
                    <a:p>
                      <a:pPr algn="ctr"/>
                      <a:r>
                        <a:rPr lang="en-US" dirty="0"/>
                        <a:t>1001</a:t>
                      </a:r>
                    </a:p>
                  </a:txBody>
                  <a:tcPr/>
                </a:tc>
                <a:tc>
                  <a:txBody>
                    <a:bodyPr/>
                    <a:lstStyle/>
                    <a:p>
                      <a:pPr algn="ctr"/>
                      <a:r>
                        <a:rPr lang="en-US" dirty="0"/>
                        <a:t>9</a:t>
                      </a:r>
                    </a:p>
                  </a:txBody>
                  <a:tcPr/>
                </a:tc>
                <a:extLst>
                  <a:ext uri="{0D108BD9-81ED-4DB2-BD59-A6C34878D82A}">
                    <a16:rowId xmlns:a16="http://schemas.microsoft.com/office/drawing/2014/main" val="1779539991"/>
                  </a:ext>
                </a:extLst>
              </a:tr>
              <a:tr h="370840">
                <a:tc>
                  <a:txBody>
                    <a:bodyPr/>
                    <a:lstStyle/>
                    <a:p>
                      <a:pPr algn="ctr"/>
                      <a:r>
                        <a:rPr lang="en-US" dirty="0"/>
                        <a:t>A</a:t>
                      </a:r>
                    </a:p>
                  </a:txBody>
                  <a:tcPr/>
                </a:tc>
                <a:tc>
                  <a:txBody>
                    <a:bodyPr/>
                    <a:lstStyle/>
                    <a:p>
                      <a:pPr algn="ctr"/>
                      <a:r>
                        <a:rPr lang="en-US" dirty="0"/>
                        <a:t>1010</a:t>
                      </a:r>
                    </a:p>
                  </a:txBody>
                  <a:tcPr/>
                </a:tc>
                <a:tc>
                  <a:txBody>
                    <a:bodyPr/>
                    <a:lstStyle/>
                    <a:p>
                      <a:pPr algn="ctr"/>
                      <a:r>
                        <a:rPr lang="en-US" dirty="0"/>
                        <a:t>10</a:t>
                      </a:r>
                    </a:p>
                  </a:txBody>
                  <a:tcPr/>
                </a:tc>
                <a:extLst>
                  <a:ext uri="{0D108BD9-81ED-4DB2-BD59-A6C34878D82A}">
                    <a16:rowId xmlns:a16="http://schemas.microsoft.com/office/drawing/2014/main" val="746939178"/>
                  </a:ext>
                </a:extLst>
              </a:tr>
              <a:tr h="370840">
                <a:tc>
                  <a:txBody>
                    <a:bodyPr/>
                    <a:lstStyle/>
                    <a:p>
                      <a:pPr algn="ctr"/>
                      <a:r>
                        <a:rPr lang="en-US" dirty="0"/>
                        <a:t>B</a:t>
                      </a:r>
                    </a:p>
                  </a:txBody>
                  <a:tcPr/>
                </a:tc>
                <a:tc>
                  <a:txBody>
                    <a:bodyPr/>
                    <a:lstStyle/>
                    <a:p>
                      <a:pPr algn="ctr"/>
                      <a:r>
                        <a:rPr lang="en-US" dirty="0"/>
                        <a:t>1011</a:t>
                      </a:r>
                    </a:p>
                  </a:txBody>
                  <a:tcPr/>
                </a:tc>
                <a:tc>
                  <a:txBody>
                    <a:bodyPr/>
                    <a:lstStyle/>
                    <a:p>
                      <a:pPr algn="ctr"/>
                      <a:r>
                        <a:rPr lang="en-US" dirty="0"/>
                        <a:t>11</a:t>
                      </a:r>
                    </a:p>
                  </a:txBody>
                  <a:tcPr/>
                </a:tc>
                <a:extLst>
                  <a:ext uri="{0D108BD9-81ED-4DB2-BD59-A6C34878D82A}">
                    <a16:rowId xmlns:a16="http://schemas.microsoft.com/office/drawing/2014/main" val="2969221589"/>
                  </a:ext>
                </a:extLst>
              </a:tr>
              <a:tr h="370840">
                <a:tc>
                  <a:txBody>
                    <a:bodyPr/>
                    <a:lstStyle/>
                    <a:p>
                      <a:pPr algn="ctr"/>
                      <a:r>
                        <a:rPr lang="en-US" dirty="0"/>
                        <a:t>C</a:t>
                      </a:r>
                    </a:p>
                  </a:txBody>
                  <a:tcPr/>
                </a:tc>
                <a:tc>
                  <a:txBody>
                    <a:bodyPr/>
                    <a:lstStyle/>
                    <a:p>
                      <a:pPr algn="ctr"/>
                      <a:r>
                        <a:rPr lang="en-US" dirty="0"/>
                        <a:t>1100</a:t>
                      </a:r>
                    </a:p>
                  </a:txBody>
                  <a:tcPr/>
                </a:tc>
                <a:tc>
                  <a:txBody>
                    <a:bodyPr/>
                    <a:lstStyle/>
                    <a:p>
                      <a:pPr algn="ctr"/>
                      <a:r>
                        <a:rPr lang="en-US" dirty="0"/>
                        <a:t>12</a:t>
                      </a:r>
                    </a:p>
                  </a:txBody>
                  <a:tcPr/>
                </a:tc>
                <a:extLst>
                  <a:ext uri="{0D108BD9-81ED-4DB2-BD59-A6C34878D82A}">
                    <a16:rowId xmlns:a16="http://schemas.microsoft.com/office/drawing/2014/main" val="1413012496"/>
                  </a:ext>
                </a:extLst>
              </a:tr>
              <a:tr h="370840">
                <a:tc>
                  <a:txBody>
                    <a:bodyPr/>
                    <a:lstStyle/>
                    <a:p>
                      <a:pPr algn="ctr"/>
                      <a:r>
                        <a:rPr lang="en-US" dirty="0"/>
                        <a:t>D</a:t>
                      </a:r>
                    </a:p>
                  </a:txBody>
                  <a:tcPr/>
                </a:tc>
                <a:tc>
                  <a:txBody>
                    <a:bodyPr/>
                    <a:lstStyle/>
                    <a:p>
                      <a:pPr algn="ctr"/>
                      <a:r>
                        <a:rPr lang="en-US" dirty="0"/>
                        <a:t>1101</a:t>
                      </a:r>
                    </a:p>
                  </a:txBody>
                  <a:tcPr/>
                </a:tc>
                <a:tc>
                  <a:txBody>
                    <a:bodyPr/>
                    <a:lstStyle/>
                    <a:p>
                      <a:pPr algn="ctr"/>
                      <a:r>
                        <a:rPr lang="en-US" dirty="0"/>
                        <a:t>13</a:t>
                      </a:r>
                    </a:p>
                  </a:txBody>
                  <a:tcPr/>
                </a:tc>
                <a:extLst>
                  <a:ext uri="{0D108BD9-81ED-4DB2-BD59-A6C34878D82A}">
                    <a16:rowId xmlns:a16="http://schemas.microsoft.com/office/drawing/2014/main" val="3469026240"/>
                  </a:ext>
                </a:extLst>
              </a:tr>
              <a:tr h="370840">
                <a:tc>
                  <a:txBody>
                    <a:bodyPr/>
                    <a:lstStyle/>
                    <a:p>
                      <a:pPr algn="ctr"/>
                      <a:r>
                        <a:rPr lang="en-US" dirty="0"/>
                        <a:t>E</a:t>
                      </a:r>
                    </a:p>
                  </a:txBody>
                  <a:tcPr/>
                </a:tc>
                <a:tc>
                  <a:txBody>
                    <a:bodyPr/>
                    <a:lstStyle/>
                    <a:p>
                      <a:pPr algn="ctr"/>
                      <a:r>
                        <a:rPr lang="en-US" dirty="0"/>
                        <a:t>1110</a:t>
                      </a:r>
                    </a:p>
                  </a:txBody>
                  <a:tcPr/>
                </a:tc>
                <a:tc>
                  <a:txBody>
                    <a:bodyPr/>
                    <a:lstStyle/>
                    <a:p>
                      <a:pPr algn="ctr"/>
                      <a:r>
                        <a:rPr lang="en-US" dirty="0"/>
                        <a:t>14</a:t>
                      </a:r>
                    </a:p>
                  </a:txBody>
                  <a:tcPr/>
                </a:tc>
                <a:extLst>
                  <a:ext uri="{0D108BD9-81ED-4DB2-BD59-A6C34878D82A}">
                    <a16:rowId xmlns:a16="http://schemas.microsoft.com/office/drawing/2014/main" val="4200558357"/>
                  </a:ext>
                </a:extLst>
              </a:tr>
              <a:tr h="370840">
                <a:tc>
                  <a:txBody>
                    <a:bodyPr/>
                    <a:lstStyle/>
                    <a:p>
                      <a:pPr algn="ctr"/>
                      <a:r>
                        <a:rPr lang="en-US" dirty="0"/>
                        <a:t>F</a:t>
                      </a:r>
                    </a:p>
                  </a:txBody>
                  <a:tcPr/>
                </a:tc>
                <a:tc>
                  <a:txBody>
                    <a:bodyPr/>
                    <a:lstStyle/>
                    <a:p>
                      <a:pPr algn="ctr"/>
                      <a:r>
                        <a:rPr lang="en-US" dirty="0"/>
                        <a:t>1111</a:t>
                      </a:r>
                    </a:p>
                  </a:txBody>
                  <a:tcPr/>
                </a:tc>
                <a:tc>
                  <a:txBody>
                    <a:bodyPr/>
                    <a:lstStyle/>
                    <a:p>
                      <a:pPr algn="ctr"/>
                      <a:r>
                        <a:rPr lang="en-US" dirty="0"/>
                        <a:t>15</a:t>
                      </a:r>
                    </a:p>
                  </a:txBody>
                  <a:tcPr/>
                </a:tc>
                <a:extLst>
                  <a:ext uri="{0D108BD9-81ED-4DB2-BD59-A6C34878D82A}">
                    <a16:rowId xmlns:a16="http://schemas.microsoft.com/office/drawing/2014/main" val="2589127853"/>
                  </a:ext>
                </a:extLst>
              </a:tr>
            </a:tbl>
          </a:graphicData>
        </a:graphic>
      </p:graphicFrame>
    </p:spTree>
    <p:extLst>
      <p:ext uri="{BB962C8B-B14F-4D97-AF65-F5344CB8AC3E}">
        <p14:creationId xmlns:p14="http://schemas.microsoft.com/office/powerpoint/2010/main" val="5957859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29386</TotalTime>
  <Words>4057</Words>
  <Application>Microsoft Macintosh PowerPoint</Application>
  <PresentationFormat>Widescreen</PresentationFormat>
  <Paragraphs>1092</Paragraphs>
  <Slides>41</Slides>
  <Notes>21</Notes>
  <HiddenSlides>5</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Arial</vt:lpstr>
      <vt:lpstr>Arial Narrow</vt:lpstr>
      <vt:lpstr>Calibri</vt:lpstr>
      <vt:lpstr>Calibri Light</vt:lpstr>
      <vt:lpstr>Lucida Console</vt:lpstr>
      <vt:lpstr>Wingdings 2</vt:lpstr>
      <vt:lpstr>Office Theme</vt:lpstr>
      <vt:lpstr>Representing Data</vt:lpstr>
      <vt:lpstr>PowerPoint Presentation</vt:lpstr>
      <vt:lpstr>Number Bases</vt:lpstr>
      <vt:lpstr>Choosing a number base</vt:lpstr>
      <vt:lpstr>Choosing a number base</vt:lpstr>
      <vt:lpstr>Choosing a number base</vt:lpstr>
      <vt:lpstr>Choosing a number base</vt:lpstr>
      <vt:lpstr>Choosing a number base</vt:lpstr>
      <vt:lpstr>Choosing a number base</vt:lpstr>
      <vt:lpstr>Radix Conversions: Binary to Hex, Hex to Binary</vt:lpstr>
      <vt:lpstr>Radix Conversions: Binary to Decimal</vt:lpstr>
      <vt:lpstr>Radix Conversions: Decimal to Binary (repeated division)</vt:lpstr>
      <vt:lpstr>Radix Conversions: Decimal to Binary (repeated subtraction)</vt:lpstr>
      <vt:lpstr>Radix Conversions: Decimal to Hex, Hex to Decimal</vt:lpstr>
      <vt:lpstr>From Bits to Bytes</vt:lpstr>
      <vt:lpstr>Byte</vt:lpstr>
      <vt:lpstr>Hexdump nonTerminatingLoop.c source file</vt:lpstr>
      <vt:lpstr>Word</vt:lpstr>
      <vt:lpstr>Sizes of Data Types</vt:lpstr>
      <vt:lpstr>Multi-byte Values in Memory: Addresses</vt:lpstr>
      <vt:lpstr>Multi-byte Values in Memory: Byte Ordering</vt:lpstr>
      <vt:lpstr>Multi-byte Values in Memory: Testing for Endianness</vt:lpstr>
      <vt:lpstr>Multi-byte Values in Memory: Byte-Reversed Listings</vt:lpstr>
      <vt:lpstr>Pointers: Variables that hold memory addresses</vt:lpstr>
      <vt:lpstr>Pointers: An Analogy</vt:lpstr>
      <vt:lpstr>C Strings</vt:lpstr>
      <vt:lpstr>Machine-Level Code Representation</vt:lpstr>
      <vt:lpstr>Hexdump loopIndexing executable file</vt:lpstr>
      <vt:lpstr>Instruction Set Architectures: Different Bytes for same C-level code</vt:lpstr>
      <vt:lpstr>Bit Operations</vt:lpstr>
      <vt:lpstr>Bit Operations: Logical Operators vs Bitwise Operators</vt:lpstr>
      <vt:lpstr>Boolean and Integer Algebras</vt:lpstr>
      <vt:lpstr>Boolean and Integer Algebras – similarities </vt:lpstr>
      <vt:lpstr>Boolean and Integer Algebras – differences </vt:lpstr>
      <vt:lpstr>Boolean Algebra – derived operators</vt:lpstr>
      <vt:lpstr>Bit Operations: Bitwise Boolean Operators</vt:lpstr>
      <vt:lpstr>Bit Operations: Bit Shift Operators</vt:lpstr>
      <vt:lpstr>Bitmasks: Setting/Clearing a Bit</vt:lpstr>
      <vt:lpstr>Bitmasks: Testing a Bit</vt:lpstr>
      <vt:lpstr>Bitmasks: Parametric Bitmasks</vt:lpstr>
      <vt:lpstr>Key Ideas</vt:lpstr>
    </vt:vector>
  </TitlesOfParts>
  <Company>University of Nebraska-Lincoln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Christopher Bohn</dc:creator>
  <cp:lastModifiedBy>Christopher Bohn</cp:lastModifiedBy>
  <cp:revision>226</cp:revision>
  <dcterms:created xsi:type="dcterms:W3CDTF">2018-01-03T19:54:25Z</dcterms:created>
  <dcterms:modified xsi:type="dcterms:W3CDTF">2021-09-19T13:52:47Z</dcterms:modified>
</cp:coreProperties>
</file>

<file path=docProps/thumbnail.jpeg>
</file>